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media2.mov" ContentType="video/unknown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5" r:id="rId297"/>
    <p:sldId id="546" r:id="rId298"/>
    <p:sldId id="547" r:id="rId299"/>
    <p:sldId id="548" r:id="rId300"/>
    <p:sldId id="549" r:id="rId301"/>
    <p:sldId id="550" r:id="rId302"/>
    <p:sldId id="551" r:id="rId303"/>
    <p:sldId id="552" r:id="rId304"/>
    <p:sldId id="553" r:id="rId305"/>
    <p:sldId id="554" r:id="rId306"/>
    <p:sldId id="555" r:id="rId307"/>
    <p:sldId id="556" r:id="rId308"/>
    <p:sldId id="557" r:id="rId309"/>
    <p:sldId id="558" r:id="rId310"/>
    <p:sldId id="559" r:id="rId311"/>
    <p:sldId id="560" r:id="rId312"/>
    <p:sldId id="561" r:id="rId313"/>
    <p:sldId id="562" r:id="rId314"/>
    <p:sldId id="563" r:id="rId315"/>
    <p:sldId id="564" r:id="rId316"/>
    <p:sldId id="565" r:id="rId317"/>
    <p:sldId id="566" r:id="rId318"/>
    <p:sldId id="567" r:id="rId319"/>
    <p:sldId id="568" r:id="rId320"/>
    <p:sldId id="569" r:id="rId321"/>
    <p:sldId id="570" r:id="rId322"/>
    <p:sldId id="571" r:id="rId323"/>
    <p:sldId id="572" r:id="rId324"/>
    <p:sldId id="573" r:id="rId325"/>
    <p:sldId id="574" r:id="rId326"/>
    <p:sldId id="575" r:id="rId327"/>
    <p:sldId id="576" r:id="rId328"/>
    <p:sldId id="577" r:id="rId329"/>
    <p:sldId id="578" r:id="rId330"/>
    <p:sldId id="579" r:id="rId331"/>
    <p:sldId id="580" r:id="rId332"/>
    <p:sldId id="581" r:id="rId333"/>
    <p:sldId id="582" r:id="rId334"/>
    <p:sldId id="583" r:id="rId335"/>
    <p:sldId id="584" r:id="rId336"/>
    <p:sldId id="585" r:id="rId337"/>
    <p:sldId id="586" r:id="rId338"/>
    <p:sldId id="587" r:id="rId339"/>
    <p:sldId id="588" r:id="rId3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Relationship Id="rId276" Type="http://schemas.openxmlformats.org/officeDocument/2006/relationships/slide" Target="slides/slide269.xml"/><Relationship Id="rId277" Type="http://schemas.openxmlformats.org/officeDocument/2006/relationships/slide" Target="slides/slide270.xml"/><Relationship Id="rId278" Type="http://schemas.openxmlformats.org/officeDocument/2006/relationships/slide" Target="slides/slide271.xml"/><Relationship Id="rId279" Type="http://schemas.openxmlformats.org/officeDocument/2006/relationships/slide" Target="slides/slide272.xml"/><Relationship Id="rId280" Type="http://schemas.openxmlformats.org/officeDocument/2006/relationships/slide" Target="slides/slide273.xml"/><Relationship Id="rId281" Type="http://schemas.openxmlformats.org/officeDocument/2006/relationships/slide" Target="slides/slide274.xml"/><Relationship Id="rId282" Type="http://schemas.openxmlformats.org/officeDocument/2006/relationships/slide" Target="slides/slide275.xml"/><Relationship Id="rId283" Type="http://schemas.openxmlformats.org/officeDocument/2006/relationships/slide" Target="slides/slide276.xml"/><Relationship Id="rId284" Type="http://schemas.openxmlformats.org/officeDocument/2006/relationships/slide" Target="slides/slide277.xml"/><Relationship Id="rId285" Type="http://schemas.openxmlformats.org/officeDocument/2006/relationships/slide" Target="slides/slide278.xml"/><Relationship Id="rId286" Type="http://schemas.openxmlformats.org/officeDocument/2006/relationships/slide" Target="slides/slide279.xml"/><Relationship Id="rId287" Type="http://schemas.openxmlformats.org/officeDocument/2006/relationships/slide" Target="slides/slide280.xml"/><Relationship Id="rId288" Type="http://schemas.openxmlformats.org/officeDocument/2006/relationships/slide" Target="slides/slide281.xml"/><Relationship Id="rId289" Type="http://schemas.openxmlformats.org/officeDocument/2006/relationships/slide" Target="slides/slide282.xml"/><Relationship Id="rId290" Type="http://schemas.openxmlformats.org/officeDocument/2006/relationships/slide" Target="slides/slide283.xml"/><Relationship Id="rId291" Type="http://schemas.openxmlformats.org/officeDocument/2006/relationships/slide" Target="slides/slide284.xml"/><Relationship Id="rId292" Type="http://schemas.openxmlformats.org/officeDocument/2006/relationships/slide" Target="slides/slide285.xml"/><Relationship Id="rId293" Type="http://schemas.openxmlformats.org/officeDocument/2006/relationships/slide" Target="slides/slide286.xml"/><Relationship Id="rId294" Type="http://schemas.openxmlformats.org/officeDocument/2006/relationships/slide" Target="slides/slide287.xml"/><Relationship Id="rId295" Type="http://schemas.openxmlformats.org/officeDocument/2006/relationships/slide" Target="slides/slide288.xml"/><Relationship Id="rId296" Type="http://schemas.openxmlformats.org/officeDocument/2006/relationships/slide" Target="slides/slide289.xml"/><Relationship Id="rId297" Type="http://schemas.openxmlformats.org/officeDocument/2006/relationships/slide" Target="slides/slide290.xml"/><Relationship Id="rId298" Type="http://schemas.openxmlformats.org/officeDocument/2006/relationships/slide" Target="slides/slide291.xml"/><Relationship Id="rId299" Type="http://schemas.openxmlformats.org/officeDocument/2006/relationships/slide" Target="slides/slide292.xml"/><Relationship Id="rId300" Type="http://schemas.openxmlformats.org/officeDocument/2006/relationships/slide" Target="slides/slide293.xml"/><Relationship Id="rId301" Type="http://schemas.openxmlformats.org/officeDocument/2006/relationships/slide" Target="slides/slide294.xml"/><Relationship Id="rId302" Type="http://schemas.openxmlformats.org/officeDocument/2006/relationships/slide" Target="slides/slide295.xml"/><Relationship Id="rId303" Type="http://schemas.openxmlformats.org/officeDocument/2006/relationships/slide" Target="slides/slide296.xml"/><Relationship Id="rId304" Type="http://schemas.openxmlformats.org/officeDocument/2006/relationships/slide" Target="slides/slide297.xml"/><Relationship Id="rId305" Type="http://schemas.openxmlformats.org/officeDocument/2006/relationships/slide" Target="slides/slide298.xml"/><Relationship Id="rId306" Type="http://schemas.openxmlformats.org/officeDocument/2006/relationships/slide" Target="slides/slide299.xml"/><Relationship Id="rId307" Type="http://schemas.openxmlformats.org/officeDocument/2006/relationships/slide" Target="slides/slide300.xml"/><Relationship Id="rId308" Type="http://schemas.openxmlformats.org/officeDocument/2006/relationships/slide" Target="slides/slide301.xml"/><Relationship Id="rId309" Type="http://schemas.openxmlformats.org/officeDocument/2006/relationships/slide" Target="slides/slide302.xml"/><Relationship Id="rId310" Type="http://schemas.openxmlformats.org/officeDocument/2006/relationships/slide" Target="slides/slide303.xml"/><Relationship Id="rId311" Type="http://schemas.openxmlformats.org/officeDocument/2006/relationships/slide" Target="slides/slide304.xml"/><Relationship Id="rId312" Type="http://schemas.openxmlformats.org/officeDocument/2006/relationships/slide" Target="slides/slide305.xml"/><Relationship Id="rId313" Type="http://schemas.openxmlformats.org/officeDocument/2006/relationships/slide" Target="slides/slide306.xml"/><Relationship Id="rId314" Type="http://schemas.openxmlformats.org/officeDocument/2006/relationships/slide" Target="slides/slide307.xml"/><Relationship Id="rId315" Type="http://schemas.openxmlformats.org/officeDocument/2006/relationships/slide" Target="slides/slide308.xml"/><Relationship Id="rId316" Type="http://schemas.openxmlformats.org/officeDocument/2006/relationships/slide" Target="slides/slide309.xml"/><Relationship Id="rId317" Type="http://schemas.openxmlformats.org/officeDocument/2006/relationships/slide" Target="slides/slide310.xml"/><Relationship Id="rId318" Type="http://schemas.openxmlformats.org/officeDocument/2006/relationships/slide" Target="slides/slide311.xml"/><Relationship Id="rId319" Type="http://schemas.openxmlformats.org/officeDocument/2006/relationships/slide" Target="slides/slide312.xml"/><Relationship Id="rId320" Type="http://schemas.openxmlformats.org/officeDocument/2006/relationships/slide" Target="slides/slide313.xml"/><Relationship Id="rId321" Type="http://schemas.openxmlformats.org/officeDocument/2006/relationships/slide" Target="slides/slide314.xml"/><Relationship Id="rId322" Type="http://schemas.openxmlformats.org/officeDocument/2006/relationships/slide" Target="slides/slide315.xml"/><Relationship Id="rId323" Type="http://schemas.openxmlformats.org/officeDocument/2006/relationships/slide" Target="slides/slide316.xml"/><Relationship Id="rId324" Type="http://schemas.openxmlformats.org/officeDocument/2006/relationships/slide" Target="slides/slide317.xml"/><Relationship Id="rId325" Type="http://schemas.openxmlformats.org/officeDocument/2006/relationships/slide" Target="slides/slide318.xml"/><Relationship Id="rId326" Type="http://schemas.openxmlformats.org/officeDocument/2006/relationships/slide" Target="slides/slide319.xml"/><Relationship Id="rId327" Type="http://schemas.openxmlformats.org/officeDocument/2006/relationships/slide" Target="slides/slide320.xml"/><Relationship Id="rId328" Type="http://schemas.openxmlformats.org/officeDocument/2006/relationships/slide" Target="slides/slide321.xml"/><Relationship Id="rId329" Type="http://schemas.openxmlformats.org/officeDocument/2006/relationships/slide" Target="slides/slide322.xml"/><Relationship Id="rId330" Type="http://schemas.openxmlformats.org/officeDocument/2006/relationships/slide" Target="slides/slide323.xml"/><Relationship Id="rId331" Type="http://schemas.openxmlformats.org/officeDocument/2006/relationships/slide" Target="slides/slide324.xml"/><Relationship Id="rId332" Type="http://schemas.openxmlformats.org/officeDocument/2006/relationships/slide" Target="slides/slide325.xml"/><Relationship Id="rId333" Type="http://schemas.openxmlformats.org/officeDocument/2006/relationships/slide" Target="slides/slide326.xml"/><Relationship Id="rId334" Type="http://schemas.openxmlformats.org/officeDocument/2006/relationships/slide" Target="slides/slide327.xml"/><Relationship Id="rId335" Type="http://schemas.openxmlformats.org/officeDocument/2006/relationships/slide" Target="slides/slide328.xml"/><Relationship Id="rId336" Type="http://schemas.openxmlformats.org/officeDocument/2006/relationships/slide" Target="slides/slide329.xml"/><Relationship Id="rId337" Type="http://schemas.openxmlformats.org/officeDocument/2006/relationships/slide" Target="slides/slide330.xml"/><Relationship Id="rId338" Type="http://schemas.openxmlformats.org/officeDocument/2006/relationships/slide" Target="slides/slide331.xml"/><Relationship Id="rId339" Type="http://schemas.openxmlformats.org/officeDocument/2006/relationships/slide" Target="slides/slide332.xml"/><Relationship Id="rId340" Type="http://schemas.openxmlformats.org/officeDocument/2006/relationships/slide" Target="slides/slide3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2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3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1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149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15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15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159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162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167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17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195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203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214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218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228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27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27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273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279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28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292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305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307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314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315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322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324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32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refers to both the language and the environment/application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 to load all libraries you'll use at the top of a script.  If you're working, and realize you need another one, go back and add it to the top.  This helps people see what's needed before running a script, in case they need to install.  It's the expected practice. 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learn new things, and better ways to do things, nearly every time I use R -- this is after over 15 years.  </a:t>
            </a:r>
          </a:p>
          <a:p>
            <a:pPr/>
            <a:r>
              <a:t>If you follow #rstats on Twitter, you'll see even prominent members of the R community asking questions about how to do things or how to do them better</a:t>
            </a:r>
          </a:p>
          <a:p>
            <a:pPr/>
            <a:r>
              <a:t>R is constantly evolving = new features and functionality, but you can't know everything.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 -- called replacement functions -- a way for a function to modify a value directly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match only gives first index.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hape 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3" name="Shape 5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  <a:p>
            <a:pPr/>
            <a:r>
              <a:t>A few left over things about the R environment, then on to data frames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9" name="Shape 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4" name="Shape 5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  <a:p>
            <a:pPr/>
          </a:p>
          <a:p>
            <a:pPr/>
            <a:r>
              <a:t>Packages are open source and user contributed → use established packages or evaluate quality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2" name="Shape 6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4" name="Shape 6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(or more dimensions) with array, but used rarely, at least for social science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2" name="Shape 6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named list.  You know you have a list when you see output like this, or see [[]]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7" name="Shape 6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an unnamed list.  Note the [[]]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them.  mtcars here is another built-in data frame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  <a:p>
            <a:pPr/>
          </a:p>
          <a:p>
            <a:pPr/>
            <a:r>
              <a:t>Side note: use ISO dates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lubridate package: you installed as part of tidyverse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Remember, functions don't change x directly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1" name="Shape 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 handles missing values differently than [] subsetting.  It excludes missing, while [] includes.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= csv file or similar contained set of data; also have multiple variables defined and hanging around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1" name="Shape 8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7" name="Shape 8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Don't get groups with no observations.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1" name="Shape 8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aggregate, we didn't get combinations where there weren't any observations.  Also got data in a different format back.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5" name="Shape 9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notice about the number of girls each year with one of the top 10 names?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4" name="Shape 9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Regression: fitting a line to data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6" name="Shape 10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 that we used formula syntax here.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1" name="Shape 10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6" name="Shape 10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4" name="Shape 1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0" name="Shape 1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matters.</a:t>
            </a:r>
          </a:p>
          <a:p>
            <a:pPr/>
          </a:p>
          <a:p>
            <a:pPr/>
            <a:r>
              <a:t>Functions can have a lot of arguments; some arguments have default values.  Can optionally specify the name.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9" name="Shape 1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Shape 1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5" name="Shape 1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p1 exists after the loop, but it's just a throw-away variable.  Usually use short names here, and consider these to be disposable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4" name="Shape 1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inefficient: for larger output, create an output object to store the results first, and set individual elements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9" name="Shape 1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Doesn't have to be numeric vector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7" name="Shape 1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 and select are dplyr functions that take a data frame name as the first argument.  dplyr functions (tidyverse functions in general) are like subset in that you don't have to use the data frame name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3" name="Shape 1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6" name="Shape 1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tatmethods.net/advstats/matrix.html" TargetMode="Externa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7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1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3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3.png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2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2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2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2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2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2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2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2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2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2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2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2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2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2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tif"/></Relationships>

</file>

<file path=ppt/slides/_rels/slide2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tif"/></Relationships>

</file>

<file path=ppt/slides/_rels/slide2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
</file>

<file path=ppt/slides/_rels/slide2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
</file>

<file path=ppt/slides/_rels/slide2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tif"/></Relationships>

</file>

<file path=ppt/slides/_rels/slide2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4.png"/></Relationships>

</file>

<file path=ppt/slides/_rels/slide2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
</file>

<file path=ppt/slides/_rels/slide2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5.png"/></Relationships>

</file>

<file path=ppt/slides/_rels/slide2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2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
</file>

<file path=ppt/slides/_rels/slide2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
</file>

<file path=ppt/slides/_rels/slide2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3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
</file>

<file path=ppt/slides/_rels/slide3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
</file>

<file path=ppt/slides/_rels/slide3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3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
</file>

<file path=ppt/slides/_rels/slide3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
</file>

<file path=ppt/slides/_rels/slide3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3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
</file>

<file path=ppt/slides/_rels/slide3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
</file>

<file path=ppt/slides/_rels/slide3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
</file>

<file path=ppt/slides/_rels/slide3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31.png"/><Relationship Id="rId9" Type="http://schemas.openxmlformats.org/officeDocument/2006/relationships/image" Target="../media/image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ookdown.org/rdpeng/rprogdatascience/vectorized-operations.html" TargetMode="Externa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rladies.org/" TargetMode="External"/><Relationship Id="rId4" Type="http://schemas.openxmlformats.org/officeDocument/2006/relationships/hyperlink" Target="https://community.rstudio.com/" TargetMode="External"/><Relationship Id="rId5" Type="http://schemas.openxmlformats.org/officeDocument/2006/relationships/hyperlink" Target="https://www.r-bloggers.com/" TargetMode="External"/><Relationship Id="rId6" Type="http://schemas.openxmlformats.org/officeDocument/2006/relationships/image" Target="../media/image3.tif"/><Relationship Id="rId7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June 2019"/>
          <p:cNvSpPr txBox="1"/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/>
          <a:p>
            <a:pPr/>
            <a:r>
              <a:t>June 2019</a:t>
            </a:r>
          </a:p>
        </p:txBody>
      </p:sp>
      <p:sp>
        <p:nvSpPr>
          <p:cNvPr id="109" name="Christina Maimone…"/>
          <p:cNvSpPr txBox="1"/>
          <p:nvPr/>
        </p:nvSpPr>
        <p:spPr>
          <a:xfrm>
            <a:off x="690943" y="10530497"/>
            <a:ext cx="1306647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Northwestern IT 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42" name="Googling is normal!…"/>
          <p:cNvSpPr txBox="1"/>
          <p:nvPr>
            <p:ph type="body" idx="13"/>
          </p:nvPr>
        </p:nvSpPr>
        <p:spPr>
          <a:xfrm>
            <a:off x="1167411" y="5146040"/>
            <a:ext cx="22049177" cy="75768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9600"/>
            </a:pPr>
            <a:r>
              <a:t>Googling is normal!</a:t>
            </a:r>
          </a:p>
          <a:p>
            <a:pPr>
              <a:lnSpc>
                <a:spcPct val="110000"/>
              </a:lnSpc>
              <a:defRPr sz="9600"/>
            </a:pPr>
          </a:p>
          <a:p>
            <a:pPr>
              <a:lnSpc>
                <a:spcPct val="110000"/>
              </a:lnSpc>
              <a:defRPr sz="9600"/>
            </a:pPr>
            <a:r>
              <a:t>Errors are normal!</a:t>
            </a:r>
          </a:p>
          <a:p>
            <a:pPr>
              <a:lnSpc>
                <a:spcPct val="110000"/>
              </a:lnSpc>
              <a:defRPr sz="9600"/>
            </a:pPr>
          </a:p>
          <a:p>
            <a:pPr>
              <a:lnSpc>
                <a:spcPct val="110000"/>
              </a:lnSpc>
              <a:defRPr sz="9600"/>
            </a:pPr>
            <a:r>
              <a:t>There's always more to learn.</a:t>
            </a:r>
          </a:p>
        </p:txBody>
      </p:sp>
      <p:sp>
        <p:nvSpPr>
          <p:cNvPr id="143" name="Star"/>
          <p:cNvSpPr/>
          <p:nvPr/>
        </p:nvSpPr>
        <p:spPr>
          <a:xfrm>
            <a:off x="805405" y="809948"/>
            <a:ext cx="2845246" cy="270599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" name="Star"/>
          <p:cNvSpPr/>
          <p:nvPr/>
        </p:nvSpPr>
        <p:spPr>
          <a:xfrm>
            <a:off x="3236401" y="4674377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" name="Star"/>
          <p:cNvSpPr/>
          <p:nvPr/>
        </p:nvSpPr>
        <p:spPr>
          <a:xfrm>
            <a:off x="4109850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" name="Star"/>
          <p:cNvSpPr/>
          <p:nvPr/>
        </p:nvSpPr>
        <p:spPr>
          <a:xfrm>
            <a:off x="5004034" y="3811295"/>
            <a:ext cx="1328626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7" name="Star"/>
          <p:cNvSpPr/>
          <p:nvPr/>
        </p:nvSpPr>
        <p:spPr>
          <a:xfrm>
            <a:off x="19106218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" name="Star"/>
          <p:cNvSpPr/>
          <p:nvPr/>
        </p:nvSpPr>
        <p:spPr>
          <a:xfrm>
            <a:off x="21037136" y="4674377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9" name="Star"/>
          <p:cNvSpPr/>
          <p:nvPr/>
        </p:nvSpPr>
        <p:spPr>
          <a:xfrm>
            <a:off x="19256543" y="3811295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&gt; mycolors&lt;-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6832601"/>
          </a:xfrm>
          <a:prstGeom prst="rect">
            <a:avLst/>
          </a:prstGeom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mycolors&lt;-c("red", "blue", "green", "red", "red", "blue")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mycolors&lt;-factor(mycolors, </a:t>
            </a:r>
            <a:r>
              <a:rPr b="1"/>
              <a:t>levels=c(unique(mycolors), "pink")</a:t>
            </a:r>
            <a:r>
              <a:t>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</a:t>
            </a:r>
            <a:r>
              <a:rPr b="1"/>
              <a:t>pink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mycolors[1]&lt;-"pink"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</p:txBody>
      </p:sp>
      <p:sp>
        <p:nvSpPr>
          <p:cNvPr id="483" name="From the Beginn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Beginning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&gt; answers &lt;- c(1,4,3,3,2,4,1,4)…"/>
          <p:cNvSpPr txBox="1"/>
          <p:nvPr>
            <p:ph type="body" idx="13"/>
          </p:nvPr>
        </p:nvSpPr>
        <p:spPr>
          <a:xfrm>
            <a:off x="1167411" y="3152818"/>
            <a:ext cx="22049177" cy="6388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c(1,4,3,3,2,4,1,4)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answers&lt;- factor(answers, levels=1:4, </a:t>
            </a:r>
          </a:p>
          <a:p>
            <a:pPr lvl="4"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labels= c("never", "sometimes",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"usually", "always"))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never     always    usually   usually   sometimes always    never     always  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sometimes usually always</a:t>
            </a:r>
          </a:p>
        </p:txBody>
      </p:sp>
      <p:sp>
        <p:nvSpPr>
          <p:cNvPr id="486" name="Factoring Numeric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Factoring Numeric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85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579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as.character(mycolors)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"pink"  "blue"  "green" "red"   "red"   "blue" </a:t>
            </a:r>
          </a:p>
        </p:txBody>
      </p:sp>
      <p:sp>
        <p:nvSpPr>
          <p:cNvPr id="489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&gt; values &lt;- factor(c(1,3,4,5,8,5,1))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 &lt;- factor(c(1,3,4,5,8,5,1))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1 3 4 5 8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as.integer(values)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2 3 4 5 4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as.integer(as.character(values))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</p:txBody>
      </p:sp>
      <p:sp>
        <p:nvSpPr>
          <p:cNvPr id="492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3152818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"satisfied"))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      very satisfied   very unsatisfied unsatisfied      satisfied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satisfied unsatisfied very satisfied very unsatisfied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satisfied      unsatisfied   very satisfied very unsatisfied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2                1                1                1 </a:t>
            </a:r>
          </a:p>
        </p:txBody>
      </p:sp>
      <p:sp>
        <p:nvSpPr>
          <p:cNvPr id="495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2855452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"satisfied"),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levels=c("very unsatisfied", "unsatisfied", 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"satisfied", "very 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1"/>
              <a:t>ordered=TRUE</a:t>
            </a:r>
            <a:r>
              <a:t>)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very satisfied  very unsatisfied  unsatisfied  satisfied      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very unsatisfied </a:t>
            </a:r>
            <a:r>
              <a:rPr b="1"/>
              <a:t>&lt;</a:t>
            </a:r>
            <a:r>
              <a:t> unsatisfied </a:t>
            </a:r>
            <a:r>
              <a:rPr b="1"/>
              <a:t>&lt;</a:t>
            </a:r>
            <a:r>
              <a:t> satisfied </a:t>
            </a:r>
            <a:r>
              <a:rPr b="1"/>
              <a:t>&lt;</a:t>
            </a:r>
            <a:r>
              <a:t> very satisfied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very unsatisfied      unsatisfied        satisfied   very satisfied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1                1                2                1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 "satisfied"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FALSE  TRUE  TRUE FALSE</a:t>
            </a:r>
          </a:p>
        </p:txBody>
      </p:sp>
      <p:sp>
        <p:nvSpPr>
          <p:cNvPr id="498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501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50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5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# now, turn survey responses into a factor with ordered levels -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now, turn survey responses into a factor with ordered levels -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survey_responses &lt;- factor(survey_responses,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levels=c("never", "sometimes", "often", "always"),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ordered=TRUE)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 make a table again.  What order are the categories in?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table(survey_responses)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&gt; sort(survey_responses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sort(survey_responses)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never     never     never     never     never     never     never 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[14] sometimes sometimes sometimes sometimes sometimes sometimes sometimes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[27] often     often     often     often     often     always    always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[40] always 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 &gt; "sometimes"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FALSE FALSE  TRUE FALSE  TRUE  TRUE  TRUE FALSE FALSE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 TRUE  TRUE  TRUE  TRUE  TRUE FALSE  TRUE  TRUE  TRUE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survey_responses[survey_responses &gt; "sometimes"]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often  often  always often  always often  always often  often  always...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[20]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54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513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16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8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21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522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9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59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47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51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2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55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6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557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8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61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2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565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68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56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5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9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</a:t>
            </a:r>
            <a:r>
              <a:t>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2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576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79" name="Triangle"/>
          <p:cNvSpPr/>
          <p:nvPr>
            <p:ph type="body" idx="14"/>
          </p:nvPr>
        </p:nvSpPr>
        <p:spPr>
          <a:xfrm rot="13501725">
            <a:off x="1776887" y="6661150"/>
            <a:ext cx="762001" cy="76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582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587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592" name="Table"/>
          <p:cNvGraphicFramePr/>
          <p:nvPr/>
        </p:nvGraphicFramePr>
        <p:xfrm>
          <a:off x="1695450" y="3932785"/>
          <a:ext cx="21005800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2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597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600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605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06" name="Dingbat X"/>
          <p:cNvSpPr/>
          <p:nvPr/>
        </p:nvSpPr>
        <p:spPr>
          <a:xfrm>
            <a:off x="2329208" y="10579806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6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609" name="Table"/>
          <p:cNvGraphicFramePr/>
          <p:nvPr/>
        </p:nvGraphicFramePr>
        <p:xfrm>
          <a:off x="1695450" y="3914530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Data Frame Nam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Names</a:t>
            </a:r>
          </a:p>
        </p:txBody>
      </p:sp>
      <p:graphicFrame>
        <p:nvGraphicFramePr>
          <p:cNvPr id="612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3" name="Dingbat X"/>
          <p:cNvSpPr/>
          <p:nvPr/>
        </p:nvSpPr>
        <p:spPr>
          <a:xfrm>
            <a:off x="2276454" y="10711691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5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618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61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98350" y="44174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6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9"/>
                </p:tgtEl>
              </p:cMediaNode>
            </p:vide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# What are the names of the variables in the data…"/>
          <p:cNvSpPr txBox="1"/>
          <p:nvPr>
            <p:ph type="body" idx="13"/>
          </p:nvPr>
        </p:nvSpPr>
        <p:spPr>
          <a:xfrm>
            <a:off x="1167411" y="546100"/>
            <a:ext cx="22049177" cy="1262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names of the variables in the data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observations in the data?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Open the data frame in the viewer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View(safi)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types of the variables?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village a factor instead of character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of respondent_wall_type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table(safi$respondent_wall_type)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# Select just village and no_membrs columns safi[,c(&quot;village&quot;,&quot;no_membrs&quot;)]…"/>
          <p:cNvSpPr txBox="1"/>
          <p:nvPr>
            <p:ph type="body" idx="13"/>
          </p:nvPr>
        </p:nvSpPr>
        <p:spPr>
          <a:xfrm>
            <a:off x="1167411" y="609599"/>
            <a:ext cx="22049177" cy="1249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Select just village and no_membrs columns </a:t>
            </a:r>
            <a:r>
              <a:t>safi[,c("village","no_membrs")]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Print just the first row of data</a:t>
            </a:r>
            <a:r>
              <a:t>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safi[1,]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instanceID column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safi[,-ncol(safi)]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respondent_wall_type where the village is God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safi[safi$village == "God", "respondent_wall_type"]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safi[safi$no_membrs &gt; 2 &amp; safi$no_membrs &lt; 5,]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factor(</a:t>
            </a:r>
            <a:r>
              <a:t>safi$village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</a:t>
            </a:r>
            <a:r>
              <a:t>)) </a:t>
            </a:r>
            <a:r>
              <a:t> </a:t>
            </a:r>
            <a:r>
              <a:t>safi$affect_conflicts</a:t>
            </a:r>
            <a:r>
              <a:t> &lt;- factor(</a:t>
            </a:r>
            <a:r>
              <a:t>safi$affect_conflicts</a:t>
            </a:r>
            <a:r>
              <a:t>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</a:t>
            </a:r>
            <a:r>
              <a:t>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strsplit(</a:t>
            </a:r>
            <a:r>
              <a:t>safi$months_lack_food</a:t>
            </a:r>
            <a:r>
              <a:t>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substr(</a:t>
            </a:r>
            <a:r>
              <a:t>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</a:t>
            </a:r>
            <a:r>
              <a:t>month_indicators</a:t>
            </a:r>
            <a:r>
              <a:t>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</a:t>
            </a:r>
            <a:r>
              <a:t>month_indicators</a:t>
            </a:r>
            <a:r>
              <a:t>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</a:t>
            </a:r>
            <a:r>
              <a:t>month_indicators</a:t>
            </a:r>
            <a:r>
              <a:t>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</a:t>
            </a:r>
            <a:r>
              <a:t>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632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37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40" name="mylist &lt;- list(title = &quot;Research Bazaar&quot;,…"/>
          <p:cNvSpPr txBox="1"/>
          <p:nvPr/>
        </p:nvSpPr>
        <p:spPr>
          <a:xfrm>
            <a:off x="1106220" y="2672376"/>
            <a:ext cx="21774153" cy="101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my_list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0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45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0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651" name="&gt; mylist &lt;- list(title = &quot;Research Bazaar&quot;,…"/>
          <p:cNvSpPr txBox="1"/>
          <p:nvPr/>
        </p:nvSpPr>
        <p:spPr>
          <a:xfrm>
            <a:off x="1053555" y="2893118"/>
            <a:ext cx="21774153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 b="0"/>
              <a:t>[1]  1  2  3  4  5  6  7  8  9 10</a:t>
            </a:r>
            <a:endParaRPr b="0"/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9" grpId="2"/>
      <p:bldP build="p" bldLvl="5" animBg="1" rev="0" advAuto="0" spid="651" grpId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54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657" name="read.csv defaults can be inconvenient…"/>
          <p:cNvSpPr txBox="1"/>
          <p:nvPr>
            <p:ph type="body" idx="1"/>
          </p:nvPr>
        </p:nvSpPr>
        <p:spPr>
          <a:xfrm>
            <a:off x="1083449" y="3281262"/>
            <a:ext cx="22645830" cy="9835500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57" grpId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660" name="Writing is similar to reading:"/>
          <p:cNvSpPr txBox="1"/>
          <p:nvPr>
            <p:ph type="body" sz="quarter" idx="1"/>
          </p:nvPr>
        </p:nvSpPr>
        <p:spPr>
          <a:xfrm>
            <a:off x="1689100" y="3623586"/>
            <a:ext cx="21005800" cy="28495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661" name="write.csv(mtcars,…"/>
          <p:cNvSpPr txBox="1"/>
          <p:nvPr/>
        </p:nvSpPr>
        <p:spPr>
          <a:xfrm>
            <a:off x="2716612" y="6165850"/>
            <a:ext cx="19447804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/>
              <a:t>row.names=FALSE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66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66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write.csv(iris, file=&quot;iris.csv&quot;,…"/>
          <p:cNvSpPr txBox="1"/>
          <p:nvPr>
            <p:ph type="body" idx="13"/>
          </p:nvPr>
        </p:nvSpPr>
        <p:spPr>
          <a:xfrm>
            <a:off x="1167411" y="5575300"/>
            <a:ext cx="22049177" cy="2565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write.csv(iris, file="iris.csv", </a:t>
            </a:r>
          </a:p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72" name="Triangle"/>
          <p:cNvSpPr/>
          <p:nvPr>
            <p:ph type="body" idx="14"/>
          </p:nvPr>
        </p:nvSpPr>
        <p:spPr>
          <a:xfrm rot="13501725">
            <a:off x="1961215" y="91064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677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&gt; workshop_start &lt;- &quot;2019-06-25&quot;…"/>
          <p:cNvSpPr txBox="1"/>
          <p:nvPr>
            <p:ph type="body" idx="13"/>
          </p:nvPr>
        </p:nvSpPr>
        <p:spPr>
          <a:xfrm>
            <a:off x="1167411" y="3152818"/>
            <a:ext cx="22049177" cy="10439401"/>
          </a:xfrm>
          <a:prstGeom prst="rect">
            <a:avLst/>
          </a:prstGeom>
        </p:spPr>
        <p:txBody>
          <a:bodyPr/>
          <a:lstStyle/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workshop_start &lt;-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str(workshop_start)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as.Date(workshop_start)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str(as.Date(workshop_start))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Date[1:1], format: "2019-06-25"</a:t>
            </a:r>
          </a:p>
        </p:txBody>
      </p:sp>
      <p:sp>
        <p:nvSpPr>
          <p:cNvPr id="682" name="Dat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ISO 86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 8601</a:t>
            </a:r>
          </a:p>
        </p:txBody>
      </p:sp>
      <p:sp>
        <p:nvSpPr>
          <p:cNvPr id="685" name="THE date standard: Wh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9999"/>
              </a:lnSpc>
              <a:buSzTx/>
              <a:buNone/>
            </a:pPr>
            <a:r>
              <a:rPr b="1"/>
              <a:t>THE</a:t>
            </a:r>
            <a:r>
              <a:t> date standard: Why?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years &gt; months &gt; days   hours &gt; minutes &gt; seconds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YYYY-MM-DD  HH:MM:SS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2019-06-25  09:15:00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2019-06-27  13:15:00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85" grpId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88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             ymd("2010-12-15")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         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             mdy("Apr 01, 2017")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         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93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98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5832"/>
            </a:pPr>
            <a:r>
              <a:t>Use the lubridate package </a:t>
            </a:r>
          </a:p>
          <a:p>
            <a:pPr defTabSz="668655">
              <a:defRPr sz="5832"/>
            </a:pPr>
            <a:r>
              <a:t>(remember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library(lubridate)</a:t>
            </a:r>
            <a:r>
              <a:t> if needed)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Create a variable with your birthday  </a:t>
            </a:r>
          </a:p>
          <a:p>
            <a:pPr defTabSz="668655">
              <a:defRPr sz="5832"/>
            </a:pPr>
            <a:r>
              <a:t>(hint: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ymd()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mdy()</a:t>
            </a:r>
            <a:r>
              <a:t>, etc.)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69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50354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99"/>
                </p:tgtEl>
              </p:cMediaNode>
            </p:video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library(lubridate)…"/>
          <p:cNvSpPr txBox="1"/>
          <p:nvPr>
            <p:ph type="body" idx="13"/>
          </p:nvPr>
        </p:nvSpPr>
        <p:spPr>
          <a:xfrm>
            <a:off x="1167411" y="3441699"/>
            <a:ext cx="22049177" cy="683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birthday &lt;- ymd("1980-01-01")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today() - birthday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&gt; x &lt;- c(30,60,20,30)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c(30,60,20,30)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60 30 30 20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1 4 3</a:t>
            </a:r>
          </a:p>
        </p:txBody>
      </p:sp>
      <p:sp>
        <p:nvSpPr>
          <p:cNvPr id="706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07" name="Line"/>
          <p:cNvSpPr/>
          <p:nvPr/>
        </p:nvSpPr>
        <p:spPr>
          <a:xfrm flipV="1">
            <a:off x="3459284" y="4257665"/>
            <a:ext cx="4598929" cy="459892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8" name="Line"/>
          <p:cNvSpPr/>
          <p:nvPr/>
        </p:nvSpPr>
        <p:spPr>
          <a:xfrm flipV="1">
            <a:off x="4192953" y="4270895"/>
            <a:ext cx="1391686" cy="458569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9" name="Line"/>
          <p:cNvSpPr/>
          <p:nvPr/>
        </p:nvSpPr>
        <p:spPr>
          <a:xfrm flipV="1">
            <a:off x="5038465" y="4262044"/>
            <a:ext cx="4589674" cy="4589674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0" name="Line"/>
          <p:cNvSpPr/>
          <p:nvPr/>
        </p:nvSpPr>
        <p:spPr>
          <a:xfrm flipV="1">
            <a:off x="6065715" y="4273355"/>
            <a:ext cx="1008499" cy="458323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05" grpId="1"/>
      <p:bldP build="whole" bldLvl="1" animBg="1" rev="0" advAuto="0" spid="708" grpId="3"/>
      <p:bldP build="whole" bldLvl="1" animBg="1" rev="0" advAuto="0" spid="707" grpId="6"/>
      <p:bldP build="whole" bldLvl="1" animBg="1" rev="0" advAuto="0" spid="710" grpId="9"/>
      <p:bldP build="whole" bldLvl="1" animBg="1" rev="0" advAuto="0" spid="709" grpId="4"/>
      <p:bldP build="whole" bldLvl="1" animBg="1" rev="0" advAuto="0" spid="708" grpId="8"/>
      <p:bldP build="whole" bldLvl="1" animBg="1" rev="0" advAuto="0" spid="707" grpId="2"/>
      <p:bldP build="whole" bldLvl="1" animBg="1" rev="0" advAuto="0" spid="709" grpId="7"/>
      <p:bldP build="whole" bldLvl="1" animBg="1" rev="0" advAuto="0" spid="710" grpId="5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x:        30  60  20  30…"/>
          <p:cNvSpPr txBox="1"/>
          <p:nvPr>
            <p:ph type="body" idx="13"/>
          </p:nvPr>
        </p:nvSpPr>
        <p:spPr>
          <a:xfrm>
            <a:off x="1167411" y="2273300"/>
            <a:ext cx="22049177" cy="916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b="1"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x:        30  60  20  30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index:        1   2   3   4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order(x):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x[order(x)]:    </a:t>
            </a:r>
          </a:p>
        </p:txBody>
      </p:sp>
      <p:sp>
        <p:nvSpPr>
          <p:cNvPr id="715" name="Oval"/>
          <p:cNvSpPr/>
          <p:nvPr/>
        </p:nvSpPr>
        <p:spPr>
          <a:xfrm>
            <a:off x="17083757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6" name="3"/>
          <p:cNvSpPr txBox="1"/>
          <p:nvPr/>
        </p:nvSpPr>
        <p:spPr>
          <a:xfrm>
            <a:off x="11798250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17" name="Line"/>
          <p:cNvSpPr/>
          <p:nvPr/>
        </p:nvSpPr>
        <p:spPr>
          <a:xfrm flipH="1">
            <a:off x="12655405" y="4602798"/>
            <a:ext cx="4419894" cy="232279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8" name="Oval"/>
          <p:cNvSpPr/>
          <p:nvPr/>
        </p:nvSpPr>
        <p:spPr>
          <a:xfrm>
            <a:off x="11132342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9" name="Oval"/>
          <p:cNvSpPr/>
          <p:nvPr/>
        </p:nvSpPr>
        <p:spPr>
          <a:xfrm>
            <a:off x="14108048" y="2072053"/>
            <a:ext cx="257462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0" name="Oval"/>
          <p:cNvSpPr/>
          <p:nvPr/>
        </p:nvSpPr>
        <p:spPr>
          <a:xfrm>
            <a:off x="20234333" y="1945053"/>
            <a:ext cx="266766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1" name="2"/>
          <p:cNvSpPr txBox="1"/>
          <p:nvPr/>
        </p:nvSpPr>
        <p:spPr>
          <a:xfrm>
            <a:off x="20725373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22" name="Line"/>
          <p:cNvSpPr/>
          <p:nvPr/>
        </p:nvSpPr>
        <p:spPr>
          <a:xfrm>
            <a:off x="15810788" y="5564553"/>
            <a:ext cx="4673680" cy="1361037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3" name="4"/>
          <p:cNvSpPr txBox="1"/>
          <p:nvPr/>
        </p:nvSpPr>
        <p:spPr>
          <a:xfrm>
            <a:off x="17749665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24" name="Line"/>
          <p:cNvSpPr/>
          <p:nvPr/>
        </p:nvSpPr>
        <p:spPr>
          <a:xfrm flipH="1">
            <a:off x="18633197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1"/>
          <p:cNvSpPr txBox="1"/>
          <p:nvPr/>
        </p:nvSpPr>
        <p:spPr>
          <a:xfrm>
            <a:off x="14773958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26" name="Line"/>
          <p:cNvSpPr/>
          <p:nvPr/>
        </p:nvSpPr>
        <p:spPr>
          <a:xfrm>
            <a:off x="12856494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7" name="20   30   30   60"/>
          <p:cNvSpPr txBox="1"/>
          <p:nvPr/>
        </p:nvSpPr>
        <p:spPr>
          <a:xfrm>
            <a:off x="11188551" y="9959730"/>
            <a:ext cx="1108888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 20   30   30   60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0" grpId="11"/>
      <p:bldP build="whole" bldLvl="1" animBg="1" rev="0" advAuto="0" spid="721" grpId="18"/>
      <p:bldP build="whole" bldLvl="1" animBg="1" rev="0" advAuto="0" spid="718" grpId="6"/>
      <p:bldP build="whole" bldLvl="1" animBg="1" rev="0" advAuto="0" spid="720" grpId="14"/>
      <p:bldP build="whole" bldLvl="1" animBg="1" rev="0" advAuto="0" spid="718" grpId="9"/>
      <p:bldP build="whole" bldLvl="1" animBg="1" rev="0" advAuto="0" spid="717" grpId="2"/>
      <p:bldP build="whole" bldLvl="1" animBg="1" rev="0" advAuto="0" spid="723" grpId="12"/>
      <p:bldP build="whole" bldLvl="1" animBg="1" rev="0" advAuto="0" spid="719" grpId="16"/>
      <p:bldP build="whole" bldLvl="1" animBg="1" rev="0" advAuto="0" spid="717" grpId="5"/>
      <p:bldP build="whole" bldLvl="1" animBg="1" rev="0" advAuto="0" spid="719" grpId="19"/>
      <p:bldP build="whole" bldLvl="1" animBg="1" rev="0" advAuto="0" spid="722" grpId="17"/>
      <p:bldP build="whole" bldLvl="1" animBg="1" rev="0" advAuto="0" spid="722" grpId="20"/>
      <p:bldP build="whole" bldLvl="1" animBg="1" rev="0" advAuto="0" spid="724" grpId="13"/>
      <p:bldP build="whole" bldLvl="1" animBg="1" rev="0" advAuto="0" spid="715" grpId="1"/>
      <p:bldP build="whole" bldLvl="1" animBg="1" rev="0" advAuto="0" spid="724" grpId="15"/>
      <p:bldP build="whole" bldLvl="1" animBg="1" rev="0" advAuto="0" spid="715" grpId="4"/>
      <p:bldP build="whole" bldLvl="1" animBg="1" rev="0" advAuto="0" spid="716" grpId="3"/>
      <p:bldP build="whole" bldLvl="1" animBg="1" rev="0" advAuto="0" spid="726" grpId="7"/>
      <p:bldP build="whole" bldLvl="1" animBg="1" rev="0" advAuto="0" spid="725" grpId="8"/>
      <p:bldP build="whole" bldLvl="1" animBg="1" rev="0" advAuto="0" spid="726" grpId="10"/>
      <p:bldP build="whole" bldLvl="1" animBg="1" rev="0" advAuto="0" spid="727" grpId="2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&gt; safi[order(safi$no_membrs),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730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7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178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&gt; safi[order(safi$no_membrs, safi$years_liv),…"/>
          <p:cNvSpPr txBox="1"/>
          <p:nvPr>
            <p:ph type="body" idx="13"/>
          </p:nvPr>
        </p:nvSpPr>
        <p:spPr>
          <a:xfrm>
            <a:off x="1167411" y="3152818"/>
            <a:ext cx="22049177" cy="1000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</a:t>
            </a:r>
            <a:r>
              <a:rPr b="1"/>
              <a:t>safi$years_liv</a:t>
            </a:r>
            <a:r>
              <a:t>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733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&gt; safi[order(safi$no_membrs, safi$years_liv,…"/>
          <p:cNvSpPr txBox="1"/>
          <p:nvPr>
            <p:ph type="body" idx="13"/>
          </p:nvPr>
        </p:nvSpPr>
        <p:spPr>
          <a:xfrm>
            <a:off x="1167411" y="3152818"/>
            <a:ext cx="22049177" cy="1381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safi$years_liv,</a:t>
            </a:r>
          </a:p>
          <a:p>
            <a:pPr lvl="4"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decreasing=c(TRUE, FALSE),</a:t>
            </a:r>
          </a:p>
          <a:p>
            <a:pPr lvl="5"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method="radix"),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32         19    Ruaca        69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92         17    Ruaca        48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124        15    Ruaca        16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103        15      God        22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111        15      God        22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101        14    Ruaca        52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89         12      God        12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98         12    Ruaca        15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12 Chirodzo        23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56         12 Chirodzo        23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122        12    Ruaca        25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12 Chirodzo        70</a:t>
            </a:r>
          </a:p>
        </p:txBody>
      </p:sp>
      <p:sp>
        <p:nvSpPr>
          <p:cNvPr id="736" name="Sorting: Reverse Or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Sorting: Reverse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741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744" name="Can also use cbind (column bind)…"/>
          <p:cNvSpPr txBox="1"/>
          <p:nvPr>
            <p:ph type="body" idx="13"/>
          </p:nvPr>
        </p:nvSpPr>
        <p:spPr>
          <a:xfrm>
            <a:off x="1167411" y="3893263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also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(column bind)</a:t>
            </a:r>
          </a:p>
          <a:p>
            <a:pPr algn="l"/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small_family = safi$no_membrs &lt; 4)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can be used with multiple columns or even data frames (need same number of rows)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747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6045201"/>
          </a:xfrm>
          <a:prstGeom prst="rect">
            <a:avLst/>
          </a:prstGeom>
        </p:spPr>
        <p:txBody>
          <a:bodyPr/>
          <a:lstStyle/>
          <a:p>
            <a:pPr algn="l">
              <a:defRPr sz="5700"/>
            </a:pPr>
            <a:r>
              <a:t>Resave the data frame without the columns</a:t>
            </a:r>
          </a:p>
          <a:p>
            <a:pPr algn="l">
              <a:defRPr sz="5700"/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match("instanceID", names(safi))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[1] 14 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748" name="safi &lt;- safi[, !names(safi) %in%…"/>
          <p:cNvSpPr txBox="1"/>
          <p:nvPr/>
        </p:nvSpPr>
        <p:spPr>
          <a:xfrm>
            <a:off x="1158671" y="10551314"/>
            <a:ext cx="2206666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!names(safi) %in% </a:t>
            </a:r>
          </a:p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c("instanceID","affect_conflicts")]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8" grpId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Exercise E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E2</a:t>
            </a:r>
          </a:p>
        </p:txBody>
      </p:sp>
      <p:sp>
        <p:nvSpPr>
          <p:cNvPr id="751" name="Open exercises/exerciseE2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exercises/exerciseE2.R</a:t>
            </a:r>
          </a:p>
          <a:p>
            <a:pPr/>
          </a:p>
        </p:txBody>
      </p:sp>
      <p:pic>
        <p:nvPicPr>
          <p:cNvPr id="75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2"/>
                </p:tgtEl>
              </p:cMediaNode>
            </p:video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# Sort safi by interview_date in reverse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Sort safi by interview_date in reverse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safi[order(safi$interview_date,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decreasing=TRUE),]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long_resident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safi$long_resident &lt;- safi$years_liv &gt;   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mean(safi$years_liv)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key_ID column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-match("key_ID", names(safi))]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59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64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67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768" name="Arrow"/>
          <p:cNvSpPr/>
          <p:nvPr/>
        </p:nvSpPr>
        <p:spPr>
          <a:xfrm rot="16200000">
            <a:off x="13076217" y="6223000"/>
            <a:ext cx="281344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2"/>
      <p:bldP build="whole" bldLvl="1" animBg="1" rev="0" advAuto="0" spid="768" grpId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Exercise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F</a:t>
            </a:r>
          </a:p>
        </p:txBody>
      </p:sp>
      <p:sp>
        <p:nvSpPr>
          <p:cNvPr id="772" name="Open exercises/exerciseF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exercises/exerciseF.R</a:t>
            </a:r>
          </a:p>
          <a:p>
            <a:pPr/>
          </a:p>
          <a:p>
            <a:pPr/>
            <a:r>
              <a:t>Read in the SAFI data again</a:t>
            </a:r>
          </a:p>
          <a:p>
            <a:pPr/>
          </a:p>
          <a:p>
            <a:pPr/>
            <a:r>
              <a:t>Follow instructions to subset the data.</a:t>
            </a:r>
          </a:p>
        </p:txBody>
      </p:sp>
      <p:pic>
        <p:nvPicPr>
          <p:cNvPr id="77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00012" fill="hold"/>
                                        <p:tgtEl>
                                          <p:spTgt spid="7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3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# Using subset, select the column respondent_wall_type…"/>
          <p:cNvSpPr txBox="1"/>
          <p:nvPr>
            <p:ph type="body" idx="13"/>
          </p:nvPr>
        </p:nvSpPr>
        <p:spPr>
          <a:xfrm>
            <a:off x="1167411" y="1085849"/>
            <a:ext cx="22049177" cy="11544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Using subset, select the column respondent_wall_type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for just the rows where the village is God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subset=village=='God',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select=respondent_wall_type)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subset=no_membrs &gt; 2 &amp; no_membrs &lt;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Exclude rows from the data where years_liv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subset=years_liv &gt;=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subset=respondent_wall_type == "burntbricks" &amp; rooms == 1,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select=c(village, respondent_wall_type, rooms))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998231" cy="174244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780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83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one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83" grpId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86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 == 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86" grpId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89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t>"</a:t>
            </a:r>
            <a:r>
              <a:t>'</a:t>
            </a:r>
            <a:r>
              <a:t>Congo, Dem. Rep.</a:t>
            </a:r>
            <a:r>
              <a:t>'</a:t>
            </a:r>
            <a:r>
              <a:t>=</a:t>
            </a:r>
            <a:r>
              <a:t>'</a:t>
            </a:r>
            <a:r>
              <a:t>DRC</a:t>
            </a:r>
            <a:r>
              <a:t>'</a:t>
            </a:r>
            <a:r>
              <a:t>; </a:t>
            </a:r>
            <a:r>
              <a:t>'</a:t>
            </a:r>
            <a:r>
              <a:t>Congo, Rep.</a:t>
            </a:r>
            <a:r>
              <a:t>'</a:t>
            </a:r>
            <a:r>
              <a:t>=</a:t>
            </a:r>
            <a:r>
              <a:t>'</a:t>
            </a:r>
            <a:r>
              <a:t>Congo</a:t>
            </a:r>
            <a:r>
              <a:t>'</a:t>
            </a:r>
            <a:r>
              <a:t>"</a:t>
            </a:r>
            <a:r>
              <a:t>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89" grpId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92" name="ifelse function: coming in the next section!"/>
          <p:cNvSpPr txBox="1"/>
          <p:nvPr>
            <p:ph type="body" idx="13"/>
          </p:nvPr>
        </p:nvSpPr>
        <p:spPr>
          <a:xfrm>
            <a:off x="1167411" y="4412452"/>
            <a:ext cx="22049177" cy="1016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the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185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795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8990">
              <a:defRPr sz="7056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Replace the prime numbers (23, 29) with NA by </a:t>
            </a:r>
          </a:p>
          <a:p>
            <a:pPr defTabSz="808990">
              <a:defRPr sz="7056"/>
            </a:pPr>
            <a:r>
              <a:t>1) subsetting</a:t>
            </a:r>
          </a:p>
          <a:p>
            <a:pPr defTabSz="808990">
              <a:defRPr sz="7056"/>
            </a:pPr>
            <a:r>
              <a:t>2) using recode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Hints: </a:t>
            </a:r>
          </a:p>
          <a:p>
            <a:pPr defTabSz="808990">
              <a:defRPr sz="7056"/>
            </a:pPr>
            <a:r>
              <a:t>1)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  <a:p>
            <a:pPr defTabSz="808990">
              <a:defRPr sz="7056"/>
            </a:pPr>
            <a:r>
              <a:t>2)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recode(x, "c(</a:t>
            </a:r>
            <a:r>
              <a:rPr i="1">
                <a:solidFill>
                  <a:schemeClr val="accent6"/>
                </a:solidFill>
              </a:rPr>
              <a:t>primes here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) = NA")</a:t>
            </a:r>
          </a:p>
        </p:txBody>
      </p:sp>
      <p:pic>
        <p:nvPicPr>
          <p:cNvPr id="7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7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96"/>
                </p:tgtEl>
              </p:cMediaNode>
            </p:video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x &lt;- 20:30…"/>
          <p:cNvSpPr txBox="1"/>
          <p:nvPr>
            <p:ph type="body" idx="13"/>
          </p:nvPr>
        </p:nvSpPr>
        <p:spPr>
          <a:xfrm>
            <a:off x="1167411" y="3225800"/>
            <a:ext cx="22049177" cy="726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recode(x, "c(23, 29)=NA")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Dates…"/>
          <p:cNvSpPr txBox="1"/>
          <p:nvPr>
            <p:ph type="body" idx="13"/>
          </p:nvPr>
        </p:nvSpPr>
        <p:spPr>
          <a:xfrm>
            <a:off x="2353815" y="1504950"/>
            <a:ext cx="21341870" cy="11684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803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806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809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Aggreg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  <p:sp>
        <p:nvSpPr>
          <p:cNvPr id="814" name="What if we want to do more than count?…"/>
          <p:cNvSpPr txBox="1"/>
          <p:nvPr>
            <p:ph type="body" idx="13"/>
          </p:nvPr>
        </p:nvSpPr>
        <p:spPr>
          <a:xfrm>
            <a:off x="1167411" y="3155950"/>
            <a:ext cx="22049177" cy="7188200"/>
          </a:xfrm>
          <a:prstGeom prst="rect">
            <a:avLst/>
          </a:prstGeom>
        </p:spPr>
        <p:txBody>
          <a:bodyPr/>
          <a:lstStyle/>
          <a:p>
            <a:pPr>
              <a:defRPr sz="8200"/>
            </a:pPr>
          </a:p>
          <a:p>
            <a:pPr>
              <a:defRPr sz="8200"/>
            </a:pPr>
          </a:p>
          <a:p>
            <a:pPr>
              <a:defRPr sz="8200"/>
            </a:pPr>
            <a:r>
              <a:t>What if we want to do more than count?</a:t>
            </a:r>
          </a:p>
          <a:p>
            <a:pPr>
              <a:defRPr sz="8200"/>
            </a:pPr>
          </a:p>
          <a:p>
            <a:pPr>
              <a:defRPr sz="8200"/>
            </a:pPr>
            <a:r>
              <a:t>Example: means by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17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aggregate(x, by, FUN, ..., simplify = TRUE, drop = TRUE)…"/>
          <p:cNvSpPr txBox="1"/>
          <p:nvPr>
            <p:ph type="body" idx="13"/>
          </p:nvPr>
        </p:nvSpPr>
        <p:spPr>
          <a:xfrm>
            <a:off x="1167411" y="3152818"/>
            <a:ext cx="22049177" cy="12105717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aggregate(x, by, FUN, ..., simplify = TRUE, drop = TRUE)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100"/>
              </a:lnSpc>
              <a:spcBef>
                <a:spcPts val="1400"/>
              </a:spcBef>
              <a:defRPr b="1" sz="3833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x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t>an R object.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by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</a:t>
            </a:r>
            <a:r>
              <a:t>a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list</a:t>
            </a:r>
            <a:r>
              <a:t> of grouping elements, each as long as the variables in the data frame </a:t>
            </a:r>
            <a:r>
              <a:t>x</a:t>
            </a:r>
            <a:r>
              <a:t>. The elements are coerced to factors before use.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FUN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</a:t>
            </a:r>
            <a:r>
              <a:t>a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function</a:t>
            </a:r>
            <a:r>
              <a:t> to compute the summary statistics which can be applied to all data subsets.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simplify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t>a logical indicating whether results should be simplified to a vector or matrix if possible.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drop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</a:t>
            </a:r>
            <a:r>
              <a:t>a logical indicating whether to drop unused combinations of grouping values. The non-default case </a:t>
            </a:r>
            <a:r>
              <a:t>drop=FALSE</a:t>
            </a:r>
            <a:r>
              <a:t> has been amended for </a:t>
            </a:r>
            <a:r>
              <a:rPr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t> 3.5.0 to drop unused combinations.</a:t>
            </a:r>
          </a:p>
          <a:p>
            <a:pPr algn="l"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20" name="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africa[,-1:-2]</a:t>
            </a:r>
            <a:r>
              <a:t>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23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89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by=list(africa$region)</a:t>
            </a:r>
            <a:r>
              <a:t>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26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FUN=mean</a:t>
            </a:r>
            <a:r>
              <a:t>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29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na.rm=TRUE</a:t>
            </a:r>
            <a:r>
              <a:t>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32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835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aggregate(africa$pop_2017,…"/>
          <p:cNvSpPr txBox="1"/>
          <p:nvPr>
            <p:ph type="body" idx="13"/>
          </p:nvPr>
        </p:nvSpPr>
        <p:spPr>
          <a:xfrm>
            <a:off x="1167411" y="3152818"/>
            <a:ext cx="22049177" cy="77724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</a:t>
            </a:r>
            <a:r>
              <a:t>region</a:t>
            </a:r>
            <a:r>
              <a:t>=africa$region),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region</a:t>
            </a:r>
            <a:r>
              <a:t>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840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Exercise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</a:t>
            </a:r>
          </a:p>
        </p:txBody>
      </p:sp>
      <p:sp>
        <p:nvSpPr>
          <p:cNvPr id="843" name="Open exercises/exerciseG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84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44"/>
                </p:tgtEl>
              </p:cMediaNode>
            </p:video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# 1) the average family size (no_membrs) per village…"/>
          <p:cNvSpPr txBox="1"/>
          <p:nvPr>
            <p:ph type="body" idx="13"/>
          </p:nvPr>
        </p:nvSpPr>
        <p:spPr>
          <a:xfrm>
            <a:off x="1167411" y="1117600"/>
            <a:ext cx="22049177" cy="1148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1) the average family size (no_membrs) per village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aggregate(safi$no_membrs, by=list(safi$village),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2) average rooms in the dwelling per wall type and village </a:t>
            </a:r>
            <a:r>
              <a:t>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by=list(wall_type=safi$respondent_wall_type,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Bonus: sort the second result by village, then wall type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 &lt;- 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by=list(wall_type=safi$respondent_wall_type,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avg_rooms[order(avg_rooms$village, avg_rooms$wall_type),]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MARGIN: 1 - rows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MARGIN: 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49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dp_2017  pop_2017    area  rail     road…"/>
          <p:cNvSpPr txBox="1"/>
          <p:nvPr>
            <p:ph type="body" idx="13"/>
          </p:nvPr>
        </p:nvSpPr>
        <p:spPr>
          <a:xfrm>
            <a:off x="1167411" y="3152818"/>
            <a:ext cx="22049177" cy="106807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gdp_2017  pop_2017    area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1   99722535234  41063753 2381740  4691 113655.0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31374141168  26655513 1246700    NA  51429.0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3    4732594367  11458611  114760   758  19000.0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4   11443275218   2343981  581730   888  25798.0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5    7013022439  19173322  274220   622  15271.6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1215021410  11936481   27830    NA  12322.0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7   17940338306  24513689  475440   977  28857.0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1129263677    533468    4030    NA   1350.0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873967756   5098826  622980    NA  20278.0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gdp_2017  pop_2017      area      rail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2.190e+10 2.324e+07 5.551e+05 2.342e+03 4.407e+04</a:t>
            </a:r>
          </a:p>
        </p:txBody>
      </p:sp>
      <p:sp>
        <p:nvSpPr>
          <p:cNvPr id="852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853" name="Line"/>
          <p:cNvSpPr/>
          <p:nvPr/>
        </p:nvSpPr>
        <p:spPr>
          <a:xfrm flipH="1">
            <a:off x="4422712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4" name="Line"/>
          <p:cNvSpPr/>
          <p:nvPr/>
        </p:nvSpPr>
        <p:spPr>
          <a:xfrm flipH="1">
            <a:off x="8065269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5" name="Line"/>
          <p:cNvSpPr/>
          <p:nvPr/>
        </p:nvSpPr>
        <p:spPr>
          <a:xfrm flipH="1">
            <a:off x="11207965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6" name="Line"/>
          <p:cNvSpPr/>
          <p:nvPr/>
        </p:nvSpPr>
        <p:spPr>
          <a:xfrm>
            <a:off x="13365239" y="3956113"/>
            <a:ext cx="103210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7" name="Line"/>
          <p:cNvSpPr/>
          <p:nvPr/>
        </p:nvSpPr>
        <p:spPr>
          <a:xfrm>
            <a:off x="16055172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mean"/>
          <p:cNvSpPr txBox="1"/>
          <p:nvPr/>
        </p:nvSpPr>
        <p:spPr>
          <a:xfrm>
            <a:off x="3679650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59" name="mean"/>
          <p:cNvSpPr txBox="1"/>
          <p:nvPr/>
        </p:nvSpPr>
        <p:spPr>
          <a:xfrm>
            <a:off x="7322208" y="10405985"/>
            <a:ext cx="14861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60" name="mean"/>
          <p:cNvSpPr txBox="1"/>
          <p:nvPr/>
        </p:nvSpPr>
        <p:spPr>
          <a:xfrm>
            <a:off x="10464903" y="10405985"/>
            <a:ext cx="14861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61" name="mean"/>
          <p:cNvSpPr txBox="1"/>
          <p:nvPr/>
        </p:nvSpPr>
        <p:spPr>
          <a:xfrm>
            <a:off x="12720601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62" name="mean"/>
          <p:cNvSpPr txBox="1"/>
          <p:nvPr/>
        </p:nvSpPr>
        <p:spPr>
          <a:xfrm>
            <a:off x="15312111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3" grpId="1"/>
      <p:bldP build="whole" bldLvl="1" animBg="1" rev="0" advAuto="0" spid="855" grpId="5"/>
      <p:bldP build="whole" bldLvl="1" animBg="1" rev="0" advAuto="0" spid="858" grpId="2"/>
      <p:bldP build="whole" bldLvl="1" animBg="1" rev="0" advAuto="0" spid="861" grpId="8"/>
      <p:bldP build="whole" bldLvl="1" animBg="1" rev="0" advAuto="0" spid="857" grpId="9"/>
      <p:bldP build="whole" bldLvl="1" animBg="1" rev="0" advAuto="0" spid="862" grpId="10"/>
      <p:bldP build="whole" bldLvl="1" animBg="1" rev="0" advAuto="0" spid="856" grpId="7"/>
      <p:bldP build="whole" bldLvl="1" animBg="1" rev="0" advAuto="0" spid="854" grpId="3"/>
      <p:bldP build="whole" bldLvl="1" animBg="1" rev="0" advAuto="0" spid="859" grpId="4"/>
      <p:bldP build="whole" bldLvl="1" animBg="1" rev="0" advAuto="0" spid="860" grpId="6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865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866" name="1"/>
          <p:cNvSpPr txBox="1"/>
          <p:nvPr/>
        </p:nvSpPr>
        <p:spPr>
          <a:xfrm>
            <a:off x="21092227" y="4500684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67" name="5"/>
          <p:cNvSpPr txBox="1"/>
          <p:nvPr/>
        </p:nvSpPr>
        <p:spPr>
          <a:xfrm>
            <a:off x="21092227" y="5139592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68" name="6"/>
          <p:cNvSpPr txBox="1"/>
          <p:nvPr/>
        </p:nvSpPr>
        <p:spPr>
          <a:xfrm>
            <a:off x="21092227" y="58546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69" name="4"/>
          <p:cNvSpPr txBox="1"/>
          <p:nvPr/>
        </p:nvSpPr>
        <p:spPr>
          <a:xfrm>
            <a:off x="21092227" y="65023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70" name="Line"/>
          <p:cNvSpPr/>
          <p:nvPr/>
        </p:nvSpPr>
        <p:spPr>
          <a:xfrm>
            <a:off x="3517190" y="50329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1" name="Line"/>
          <p:cNvSpPr/>
          <p:nvPr/>
        </p:nvSpPr>
        <p:spPr>
          <a:xfrm>
            <a:off x="3517190" y="5634892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2" name="Line"/>
          <p:cNvSpPr/>
          <p:nvPr/>
        </p:nvSpPr>
        <p:spPr>
          <a:xfrm>
            <a:off x="3517190" y="64172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3" name="Line"/>
          <p:cNvSpPr/>
          <p:nvPr/>
        </p:nvSpPr>
        <p:spPr>
          <a:xfrm>
            <a:off x="3517190" y="7035800"/>
            <a:ext cx="17349619" cy="0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4" name="Rectangle"/>
          <p:cNvSpPr/>
          <p:nvPr/>
        </p:nvSpPr>
        <p:spPr>
          <a:xfrm>
            <a:off x="3591169" y="10148276"/>
            <a:ext cx="3815683" cy="8001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1" grpId="3"/>
      <p:bldP build="whole" bldLvl="1" animBg="1" rev="0" advAuto="0" spid="870" grpId="1"/>
      <p:bldP build="whole" bldLvl="1" animBg="1" rev="0" advAuto="0" spid="866" grpId="2"/>
      <p:bldP build="whole" bldLvl="1" animBg="1" rev="0" advAuto="0" spid="867" grpId="4"/>
      <p:bldP build="whole" bldLvl="1" animBg="1" rev="0" advAuto="0" spid="872" grpId="5"/>
      <p:bldP build="whole" bldLvl="1" animBg="1" rev="0" advAuto="0" spid="868" grpId="6"/>
      <p:bldP build="whole" bldLvl="1" animBg="1" rev="0" advAuto="0" spid="869" grpId="8"/>
      <p:bldP build="whole" bldLvl="1" animBg="1" rev="0" advAuto="0" spid="874" grpId="9"/>
      <p:bldP build="whole" bldLvl="1" animBg="1" rev="0" advAuto="0" spid="873" grpId="7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194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877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apply(month_indicators, 1, sum)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880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apply(safi$months_lack_food_count, safi$village, mean)…"/>
          <p:cNvSpPr txBox="1"/>
          <p:nvPr>
            <p:ph type="body" idx="13"/>
          </p:nvPr>
        </p:nvSpPr>
        <p:spPr>
          <a:xfrm>
            <a:off x="1167411" y="3152818"/>
            <a:ext cx="22049177" cy="90170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"Chirodzo"])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2.102564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"God"])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3.000000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"Ruaca"])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1.897959</a:t>
            </a:r>
          </a:p>
        </p:txBody>
      </p:sp>
      <p:sp>
        <p:nvSpPr>
          <p:cNvPr id="883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6139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886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121539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Group.1  Group.2        x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burntbricks Chirodzo 2.590909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muddaub Chirodzo 1.187500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sunbricks Chirodzo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burntbricks      God 1.684211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muddaub      God 1.266667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sunbricks      God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burntbricks    Ruaca 2.000000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cement    Ruaca 3.000000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muddaub    Ruaca 1.333333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sunbricks    Ruaca 1.428571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89" name="tapply &amp; 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 &amp; 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aggregate(safi$rooms, list(safi$village, safi$respondent_wall_type),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list(safi$village, safi$respondent_wall_type),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na.rm=TRUE, </a:t>
            </a:r>
            <a:r>
              <a:rPr b="1"/>
              <a:t>drop=FALSE</a:t>
            </a:r>
            <a:r>
              <a:t>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Chirodzo      cement       NA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God      cement       NA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Ruaca      cement 3.000000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Chirodzo     muddaub 1.187500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God     muddaub 1.266667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Ruaca     muddaub 1.333333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Chirodzo   sunbricks 1.000000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God   sunbricks 1.666667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Ruaca   sunbricks 1.428571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4" name="aggregate and dr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 and drop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aggregate(safi$rooms,…"/>
          <p:cNvSpPr txBox="1"/>
          <p:nvPr>
            <p:ph type="body" idx="13"/>
          </p:nvPr>
        </p:nvSpPr>
        <p:spPr>
          <a:xfrm>
            <a:off x="1167411" y="3152818"/>
            <a:ext cx="22049177" cy="1153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7" name="tapply &amp; 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 &amp; 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Exercise G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G2</a:t>
            </a:r>
          </a:p>
        </p:txBody>
      </p:sp>
      <p:sp>
        <p:nvSpPr>
          <p:cNvPr id="900" name="Open exercises/exerciseG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exercises/exerciseG2.R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90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9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1"/>
                </p:tgtEl>
              </p:cMediaNode>
            </p:video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apply(babynames$n, babynames$year, sum)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tapply(babynames$n, babynames$year, sum)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girl_counts &lt;- tapply(babynames$n[babynames$sex == "F"],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babynames$name[babynames$sex == "F"],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sum)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top_girls &lt;- sort(girl_counts, decreasing=TRUE)[1:10]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apply(top_girls_wide[,-1], 2,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</a:t>
            </a:r>
            <a:r>
              <a:t>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</a:t>
            </a:r>
            <a:r>
              <a:t>(month_indicators,</a:t>
            </a:r>
            <a:r>
              <a:t>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199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</a:t>
            </a:r>
            <a:r>
              <a:t>(month_indicators, </a:t>
            </a:r>
            <a:r>
              <a:t>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</a:t>
            </a:r>
            <a:r>
              <a:t>apply</a:t>
            </a:r>
            <a:r>
              <a:t>(month_indicators, </a:t>
            </a:r>
            <a:r>
              <a:t>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914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917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20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923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26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92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27"/>
                </p:tgtEl>
              </p:cMediaNode>
            </p:video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t.test(safi$no_membrs[safi$village==&quot;God&quot;],…"/>
          <p:cNvSpPr txBox="1"/>
          <p:nvPr>
            <p:ph type="body" idx="13"/>
          </p:nvPr>
        </p:nvSpPr>
        <p:spPr>
          <a:xfrm>
            <a:off x="1167411" y="2463799"/>
            <a:ext cx="22049177" cy="878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t.test(safi$no_membrs[safi$village=="God"],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safi$no_membrs[safi$village=="Ruaca"])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safi$no_membrs[safi$village == "God"] and safi$no_membrs[safi$village == "Ruaca"]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-1.0378, df = 89.34, p-value = 0.3021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-2.0720525  0.6501256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6.860465  7.571429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932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8680" y="-1688069"/>
            <a:ext cx="17866640" cy="15334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02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197" y="-1210569"/>
            <a:ext cx="17462673" cy="14987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941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aov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56399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aov</a:t>
            </a:r>
            <a:r>
              <a:t>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944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947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950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53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956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959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&gt; 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962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&gt; a1 &lt;- aov(months_lack_food_count ~ -1 + village, data = safi)…"/>
          <p:cNvSpPr txBox="1"/>
          <p:nvPr>
            <p:ph type="body" idx="13"/>
          </p:nvPr>
        </p:nvSpPr>
        <p:spPr>
          <a:xfrm>
            <a:off x="1167411" y="3152818"/>
            <a:ext cx="22049177" cy="645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a1 &lt;- aov(months_lack_food_count ~ -1 + village, data = safi)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summary(a1)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Df Sum Sq Mean Sq F value Pr(&gt;F)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village     3  735.9  245.31   64.33 &lt;2e-16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 128  488.1    3.81            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65" name="ANOVA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07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a1 &lt;- aov(months_lack_food_count ~ -1 + village, data = safi)…"/>
          <p:cNvSpPr txBox="1"/>
          <p:nvPr>
            <p:ph type="body" idx="13"/>
          </p:nvPr>
        </p:nvSpPr>
        <p:spPr>
          <a:xfrm>
            <a:off x="1167411" y="3152818"/>
            <a:ext cx="22049177" cy="1089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 + village, data = safi)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print the means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Tables of effects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village 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Chirodzo God  Ruaca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2.103   3  1.898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   39.000  43 49.000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see the regression (lm) that was run for the anova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68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reg2 &lt;- lm(road ~ pop_2017 + gdp_2017 + region, data=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reg2 &lt;- lm(road ~ pop_2017 + gdp_2017 + region,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</p:txBody>
      </p:sp>
      <p:sp>
        <p:nvSpPr>
          <p:cNvPr id="971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&gt; table(africa$region)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table(africa$region)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central    east   north   south    west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9      17       6       5      16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4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&gt; reg2 &lt;- lm(road ~ -1 + pop_2017 + gdp_2017 + region, data=africa)…"/>
          <p:cNvSpPr txBox="1"/>
          <p:nvPr>
            <p:ph type="body" idx="13"/>
          </p:nvPr>
        </p:nvSpPr>
        <p:spPr>
          <a:xfrm>
            <a:off x="1167411" y="3173517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reg2 &lt;- lm(road ~ </a:t>
            </a:r>
            <a:r>
              <a:rPr b="1"/>
              <a:t>-1 +</a:t>
            </a:r>
            <a:r>
              <a:t> pop_2017 + gdp_2017 + region, data=africa)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regioncentral</a:t>
            </a:r>
            <a:r>
              <a:t>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   1.594e+04  9.181e+03   1.736   0.0893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  -2.347e+04  1.690e+04  -1.388   0.1717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  3.288e+04  1.675e+04   1.963   0.0557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   1.351e+04  9.275e+03   1.456   0.1521    </a:t>
            </a:r>
          </a:p>
        </p:txBody>
      </p:sp>
      <p:sp>
        <p:nvSpPr>
          <p:cNvPr id="977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  <p:sp>
        <p:nvSpPr>
          <p:cNvPr id="978" name="Oval"/>
          <p:cNvSpPr/>
          <p:nvPr/>
        </p:nvSpPr>
        <p:spPr>
          <a:xfrm>
            <a:off x="7396402" y="2931780"/>
            <a:ext cx="1676875" cy="1270001"/>
          </a:xfrm>
          <a:prstGeom prst="ellipse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981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984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Exercise G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G3</a:t>
            </a:r>
          </a:p>
        </p:txBody>
      </p:sp>
      <p:sp>
        <p:nvSpPr>
          <p:cNvPr id="987" name="Open exercises/exerciseG3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exercises/exerciseG3.R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98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88"/>
                </p:tgtEl>
              </p:cMediaNode>
            </p:video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r1 &lt;- lm(months_lack_food_count ~ years_liv + rooms + respondent_wall_type + no_membrs, data=safi)…"/>
          <p:cNvSpPr txBox="1"/>
          <p:nvPr>
            <p:ph type="body" idx="13"/>
          </p:nvPr>
        </p:nvSpPr>
        <p:spPr>
          <a:xfrm>
            <a:off x="1167411" y="3251200"/>
            <a:ext cx="22049177" cy="721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r1 &lt;- lm(months_lack_food_count ~ years_liv + rooms + respondent_wall_type + no_membrs, data=safi)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r2 &lt;- lm(months_lack_food_count ~ </a:t>
            </a:r>
            <a:r>
              <a:rPr b="1"/>
              <a:t>years_liv*rooms</a:t>
            </a:r>
            <a:r>
              <a:t> + respondent_wall_type + no_membrs, data=safi)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0" name="Create a variable x with a numerical value of your choice…"/>
          <p:cNvSpPr txBox="1"/>
          <p:nvPr>
            <p:ph type="body" idx="1"/>
          </p:nvPr>
        </p:nvSpPr>
        <p:spPr>
          <a:xfrm>
            <a:off x="675227" y="3342761"/>
            <a:ext cx="23332440" cy="9544045"/>
          </a:xfrm>
          <a:prstGeom prst="rect">
            <a:avLst/>
          </a:prstGeom>
        </p:spPr>
        <p:txBody>
          <a:bodyPr/>
          <a:lstStyle/>
          <a:p>
            <a:pPr defTabSz="709930">
              <a:lnSpc>
                <a:spcPct val="170000"/>
              </a:lnSpc>
              <a:defRPr sz="7310"/>
            </a:pPr>
            <a:r>
              <a:t>Create a variable x with a numerical value of your choice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Multiply x by 3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Take the log of the above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Subtract 4 from the above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Square the above</a:t>
            </a:r>
          </a:p>
        </p:txBody>
      </p:sp>
      <p:pic>
        <p:nvPicPr>
          <p:cNvPr id="21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999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1002" name="Base R…"/>
          <p:cNvSpPr txBox="1"/>
          <p:nvPr>
            <p:ph type="body" idx="1"/>
          </p:nvPr>
        </p:nvSpPr>
        <p:spPr>
          <a:xfrm>
            <a:off x="1689100" y="3149600"/>
            <a:ext cx="21005800" cy="98592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 in the data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02" grpId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plot(x=safi$no_membrs, y=safi$months_lack_food_count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plot(x=safi$no_membrs, y=safi$months_lack_food_count)</a:t>
            </a:r>
          </a:p>
        </p:txBody>
      </p:sp>
      <p:sp>
        <p:nvSpPr>
          <p:cNvPr id="1006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plot(months_lack_food_count ~ no_membrs, data=safi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plot(months_lack_food_count ~ no_membrs, data=safi)</a:t>
            </a:r>
          </a:p>
        </p:txBody>
      </p:sp>
      <p:sp>
        <p:nvSpPr>
          <p:cNvPr id="1010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721" y="2343504"/>
            <a:ext cx="11882558" cy="11289568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plot(y=safi$months_lack_food_count, x=safi$no_membrs,…"/>
          <p:cNvSpPr txBox="1"/>
          <p:nvPr>
            <p:ph type="body" idx="13"/>
          </p:nvPr>
        </p:nvSpPr>
        <p:spPr>
          <a:xfrm>
            <a:off x="1167411" y="620633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1014" name="LABELS"/>
          <p:cNvSpPr txBox="1"/>
          <p:nvPr/>
        </p:nvSpPr>
        <p:spPr>
          <a:xfrm rot="16200000">
            <a:off x="-1739859" y="5892800"/>
            <a:ext cx="56015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568" y="2616470"/>
            <a:ext cx="11784864" cy="11196753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plot(y=safi$months_lack_food_count, x=safi$no_membrs,…"/>
          <p:cNvSpPr txBox="1"/>
          <p:nvPr>
            <p:ph type="body" idx="13"/>
          </p:nvPr>
        </p:nvSpPr>
        <p:spPr>
          <a:xfrm>
            <a:off x="1167411" y="673387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1018" name="STYLE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281" y="3601499"/>
            <a:ext cx="10699437" cy="10165492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1022" name="COLOR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5104" y="3237117"/>
            <a:ext cx="12254452" cy="105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911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cex=2,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xlim=c(0, 25), ylim=c(0, 12)</a:t>
            </a:r>
            <a:r>
              <a:t>)</a:t>
            </a:r>
          </a:p>
        </p:txBody>
      </p:sp>
      <p:sp>
        <p:nvSpPr>
          <p:cNvPr id="1026" name="LIMIT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LIMITS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xercise H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H1</a:t>
            </a:r>
          </a:p>
        </p:txBody>
      </p:sp>
      <p:sp>
        <p:nvSpPr>
          <p:cNvPr id="1029" name="Open exercises/exerciseH1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exercises/exerciseH1.R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103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0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3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x &lt;- 13…"/>
          <p:cNvSpPr txBox="1"/>
          <p:nvPr>
            <p:ph type="body" idx="13"/>
          </p:nvPr>
        </p:nvSpPr>
        <p:spPr>
          <a:xfrm>
            <a:off x="3858068" y="2997200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ot(pop_2017 ~ gdp_2017, data=africadata,…"/>
          <p:cNvSpPr txBox="1"/>
          <p:nvPr>
            <p:ph type="body" idx="13"/>
          </p:nvPr>
        </p:nvSpPr>
        <p:spPr>
          <a:xfrm>
            <a:off x="1167411" y="3152818"/>
            <a:ext cx="22049177" cy="40386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plot(pop_2017 ~ gdp_2017, data=africadata,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xlab="GDP 2017", ylab="Population 2017",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main="African Countries GDP and Population: 2017",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pch=15, col="blue",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xlim=c(0, 5e10))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506" y="1555460"/>
            <a:ext cx="13058988" cy="12407291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plot(y=jitter(safi$months_lack_food_count),…"/>
          <p:cNvSpPr txBox="1"/>
          <p:nvPr>
            <p:ph type="body" idx="13"/>
          </p:nvPr>
        </p:nvSpPr>
        <p:spPr>
          <a:xfrm>
            <a:off x="1167411" y="567879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1036" name="JITTER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JITTER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3424" y="794308"/>
            <a:ext cx="15217152" cy="13184212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plot(y=safi$months_lack_food_count, x=safi$no_membrs)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1040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589" y="833025"/>
            <a:ext cx="15346822" cy="13296558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plot(y=safi$months_lack_food_count, x=safi$no_membrs)…"/>
          <p:cNvSpPr txBox="1"/>
          <p:nvPr>
            <p:ph type="body" idx="13"/>
          </p:nvPr>
        </p:nvSpPr>
        <p:spPr>
          <a:xfrm>
            <a:off x="1167411" y="4096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</a:t>
            </a:r>
            <a:r>
              <a:rPr b="1"/>
              <a:t>safi$village</a:t>
            </a:r>
            <a:r>
              <a:t>)</a:t>
            </a:r>
          </a:p>
        </p:txBody>
      </p:sp>
      <p:sp>
        <p:nvSpPr>
          <p:cNvPr id="1044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7127" y="871578"/>
            <a:ext cx="13829746" cy="131395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plot(x=longley$Year, y=longley$Population,…"/>
          <p:cNvSpPr txBox="1"/>
          <p:nvPr>
            <p:ph type="body" idx="13"/>
          </p:nvPr>
        </p:nvSpPr>
        <p:spPr>
          <a:xfrm>
            <a:off x="1167411" y="515126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type="l"</a:t>
            </a:r>
            <a:r>
              <a:t>)</a:t>
            </a:r>
          </a:p>
        </p:txBody>
      </p:sp>
      <p:sp>
        <p:nvSpPr>
          <p:cNvPr id="1048" name="LINE PLOT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8795" y="636259"/>
            <a:ext cx="13806410" cy="13117416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plot(x=longley$Year, y=longley$Population,…"/>
          <p:cNvSpPr txBox="1"/>
          <p:nvPr>
            <p:ph type="body" idx="13"/>
          </p:nvPr>
        </p:nvSpPr>
        <p:spPr>
          <a:xfrm>
            <a:off x="1167411" y="330487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lwd=2, type="b"</a:t>
            </a:r>
            <a:r>
              <a:t>)</a:t>
            </a:r>
          </a:p>
        </p:txBody>
      </p:sp>
      <p:sp>
        <p:nvSpPr>
          <p:cNvPr id="1052" name="LINE &amp; POINT"/>
          <p:cNvSpPr txBox="1"/>
          <p:nvPr/>
        </p:nvSpPr>
        <p:spPr>
          <a:xfrm rot="16200000">
            <a:off x="-4457128" y="6684107"/>
            <a:ext cx="1108888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&amp;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774" y="2258901"/>
            <a:ext cx="16132452" cy="11487793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hist(safi$no_membrs, col=&quot;gray&quot;, main=&quot;Family Size&quot;,…"/>
          <p:cNvSpPr txBox="1"/>
          <p:nvPr>
            <p:ph type="body" idx="13"/>
          </p:nvPr>
        </p:nvSpPr>
        <p:spPr>
          <a:xfrm>
            <a:off x="1167411" y="488749"/>
            <a:ext cx="22049177" cy="1625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hist</a:t>
            </a:r>
            <a:r>
              <a:t>(safi$no_membrs, col="gray",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 ylab="Number of Families")</a:t>
            </a:r>
          </a:p>
        </p:txBody>
      </p:sp>
      <p:sp>
        <p:nvSpPr>
          <p:cNvPr id="1056" name="HISTOGRAM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1400" y="2473377"/>
            <a:ext cx="15641200" cy="11137976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hist(safi$no_membrs, breaks=1:20-.5, col=&quot;gray&quot;,…"/>
          <p:cNvSpPr txBox="1"/>
          <p:nvPr>
            <p:ph type="body" idx="13"/>
          </p:nvPr>
        </p:nvSpPr>
        <p:spPr>
          <a:xfrm>
            <a:off x="1167411" y="48900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1060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&gt; 1:20-.5…"/>
          <p:cNvSpPr txBox="1"/>
          <p:nvPr>
            <p:ph type="body" idx="13"/>
          </p:nvPr>
        </p:nvSpPr>
        <p:spPr>
          <a:xfrm>
            <a:off x="1167411" y="4825999"/>
            <a:ext cx="22049177" cy="4064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1:20-.5</a:t>
            </a:r>
          </a:p>
          <a:p>
            <a:pPr algn="l">
              <a:defRPr sz="6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0.5  1.5  2.5  3.5  4.5  5.5  6.5  7.5  8.5  9.5 10.5 11.5 12.5 13.5 14.5 15.5 16.5 17.5 18.5 19.5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444" y="2484490"/>
            <a:ext cx="15811112" cy="11258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hist(safi$no_membrs, breaks=20, col=&quot;gray&quot;,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1066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6" name="Install the following packages u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42950">
              <a:defRPr sz="6479"/>
            </a:pPr>
            <a:r>
              <a:t>Install the following packages using </a:t>
            </a:r>
          </a:p>
          <a:p>
            <a:pPr defTabSz="742950">
              <a:defRPr sz="6479"/>
            </a:pPr>
            <a:r>
              <a:t>the RStudio interface: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qdapTools</a:t>
            </a:r>
          </a:p>
          <a:p>
            <a:pPr defTabSz="742950">
              <a:defRPr sz="6479"/>
            </a:pPr>
            <a:r>
              <a:t>car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Load the car library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library(car)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Install the tidyverse package.  </a:t>
            </a:r>
          </a:p>
          <a:p>
            <a:pPr defTabSz="742950">
              <a:defRPr sz="6479"/>
            </a:pPr>
            <a:r>
              <a:t>It may take a while to complete.</a:t>
            </a:r>
          </a:p>
        </p:txBody>
      </p:sp>
      <p:pic>
        <p:nvPicPr>
          <p:cNvPr id="21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40721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video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652" y="451650"/>
            <a:ext cx="19384696" cy="1380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barplot(table(safi$village)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1070" name="BAR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9863" y="403195"/>
            <a:ext cx="18904274" cy="1346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boxplot(no_membrs~village, data=safi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1074" name="BOX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"cex"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"col"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"pch"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"xaxt"      "xpd"       "yaxp"      "yaxs"      "yaxt"      "ylbias"  </a:t>
            </a:r>
          </a:p>
        </p:txBody>
      </p:sp>
      <p:sp>
        <p:nvSpPr>
          <p:cNvPr id="1079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</a:t>
            </a:r>
            <a:r>
              <a:rPr b="1">
                <a:solidFill>
                  <a:schemeClr val="accent6"/>
                </a:solidFill>
              </a:rPr>
              <a:t>"cex"</a:t>
            </a:r>
            <a:r>
              <a:t>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</a:t>
            </a:r>
            <a:r>
              <a:rPr b="1">
                <a:solidFill>
                  <a:schemeClr val="accent6"/>
                </a:solidFill>
              </a:rPr>
              <a:t>"col"</a:t>
            </a:r>
            <a:r>
              <a:t>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</a:t>
            </a:r>
            <a:r>
              <a:rPr b="1">
                <a:solidFill>
                  <a:schemeClr val="accent6"/>
                </a:solidFill>
              </a:rPr>
              <a:t>"pch"</a:t>
            </a:r>
            <a:r>
              <a:t>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</a:t>
            </a:r>
            <a:r>
              <a:rPr b="1">
                <a:solidFill>
                  <a:schemeClr val="accent6"/>
                </a:solidFill>
              </a:rPr>
              <a:t>"xaxt"</a:t>
            </a:r>
            <a:r>
              <a:t>      "xpd"       "yaxp"      "yaxs"      </a:t>
            </a:r>
            <a:r>
              <a:rPr b="1">
                <a:solidFill>
                  <a:schemeClr val="accent6"/>
                </a:solidFill>
              </a:rPr>
              <a:t>"yaxt"</a:t>
            </a:r>
            <a:r>
              <a:t>      "ylbias"  </a:t>
            </a:r>
          </a:p>
        </p:txBody>
      </p:sp>
      <p:sp>
        <p:nvSpPr>
          <p:cNvPr id="1084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oldpar &lt;- par()…"/>
          <p:cNvSpPr txBox="1"/>
          <p:nvPr>
            <p:ph type="body" idx="13"/>
          </p:nvPr>
        </p:nvSpPr>
        <p:spPr>
          <a:xfrm>
            <a:off x="767916" y="517802"/>
            <a:ext cx="22049177" cy="4610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oldpar &lt;- par()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par(mfrow=c(2, 1))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par(oldpar)</a:t>
            </a:r>
          </a:p>
        </p:txBody>
      </p:sp>
      <p:pic>
        <p:nvPicPr>
          <p:cNvPr id="10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6533" y="3582969"/>
            <a:ext cx="13199713" cy="93343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Exercise H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H2</a:t>
            </a:r>
          </a:p>
        </p:txBody>
      </p:sp>
      <p:sp>
        <p:nvSpPr>
          <p:cNvPr id="1092" name="Open exercises/exerciseH2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exercises/exerciseH2.R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109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93"/>
                </p:tgtEl>
              </p:cMediaNode>
            </p:video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t>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x=safi$no_membrs)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safi$months_lack_food_count), </a:t>
            </a:r>
            <a:r>
              <a:t>x=jitter(</a:t>
            </a:r>
            <a:r>
              <a:t>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1102" name="Triangle"/>
          <p:cNvSpPr/>
          <p:nvPr>
            <p:ph type="body" idx="14"/>
          </p:nvPr>
        </p:nvSpPr>
        <p:spPr>
          <a:xfrm rot="13501725">
            <a:off x="1934882" y="115817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stall.packages(&quot;qdapTools&quot;)…"/>
          <p:cNvSpPr txBox="1"/>
          <p:nvPr>
            <p:ph type="body" idx="13"/>
          </p:nvPr>
        </p:nvSpPr>
        <p:spPr>
          <a:xfrm>
            <a:off x="1602548" y="400260"/>
            <a:ext cx="21521092" cy="129154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install.packages("car")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or</a:t>
            </a:r>
            <a:r>
              <a:t>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"tidyverse", </a:t>
            </a:r>
          </a:p>
          <a:p>
            <a:pPr lvl="1" indent="0"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"car"))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107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110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111" name="Result of the function"/>
          <p:cNvSpPr txBox="1"/>
          <p:nvPr/>
        </p:nvSpPr>
        <p:spPr>
          <a:xfrm>
            <a:off x="9411165" y="6850319"/>
            <a:ext cx="930121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1112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1115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1118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curious(x=x)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1121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1122" name="6"/>
          <p:cNvSpPr txBox="1"/>
          <p:nvPr/>
        </p:nvSpPr>
        <p:spPr>
          <a:xfrm>
            <a:off x="11149117" y="9621894"/>
            <a:ext cx="65816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23" name="Arrow"/>
          <p:cNvSpPr/>
          <p:nvPr/>
        </p:nvSpPr>
        <p:spPr>
          <a:xfrm>
            <a:off x="77287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4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25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5" grpId="3"/>
      <p:bldP build="whole" bldLvl="1" animBg="1" rev="0" advAuto="0" spid="1123" grpId="1"/>
      <p:bldP build="whole" bldLvl="1" animBg="1" rev="0" advAuto="0" spid="1122" grpId="2"/>
      <p:bldP build="whole" bldLvl="1" animBg="1" rev="0" advAuto="0" spid="1124" grpId="4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1128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133" name="fahr_to_kelvin &lt;- function(temp) {…"/>
          <p:cNvSpPr txBox="1"/>
          <p:nvPr>
            <p:ph type="body" idx="1"/>
          </p:nvPr>
        </p:nvSpPr>
        <p:spPr>
          <a:xfrm>
            <a:off x="1778000" y="2714805"/>
            <a:ext cx="20828000" cy="10646402"/>
          </a:xfrm>
          <a:prstGeom prst="rect">
            <a:avLst/>
          </a:prstGeom>
        </p:spPr>
        <p:txBody>
          <a:bodyPr/>
          <a:lstStyle/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Hint: </a:t>
            </a:r>
            <a:r>
              <a:t>(temp - 273.15)*(9/5) + 32</a:t>
            </a: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Bonus: put both functions in a file called temp_converters.R in your working directory and use </a:t>
            </a:r>
            <a:r>
              <a:t>source("temp_converters.R")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load them into your environment.</a:t>
            </a:r>
          </a:p>
        </p:txBody>
      </p:sp>
      <p:pic>
        <p:nvPicPr>
          <p:cNvPr id="113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8" y="332254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1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34"/>
                </p:tgtEl>
              </p:cMediaNode>
            </p:video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kelvin_to_fahr &lt;- function(temp) {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kelvin_to_fahr &lt;- function(temp)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fahr &lt;- (temp - 273.15)*(9/5) + 32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return(fahr)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39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1140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41" name="Condition has to…"/>
          <p:cNvSpPr txBox="1"/>
          <p:nvPr/>
        </p:nvSpPr>
        <p:spPr>
          <a:xfrm>
            <a:off x="12781739" y="4075630"/>
            <a:ext cx="9843165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1142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2" grpId="1"/>
      <p:bldP build="whole" bldLvl="1" animBg="1" rev="0" advAuto="0" spid="1142" grpId="3"/>
      <p:bldP build="whole" bldLvl="1" animBg="1" rev="0" advAuto="0" spid="1141" grpId="2"/>
      <p:bldP build="whole" bldLvl="1" animBg="1" rev="0" advAuto="0" spid="1141" grpId="4"/>
      <p:bldP build="whole" bldLvl="1" animBg="1" rev="0" advAuto="0" spid="1140" grpId="5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45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652" y="3905642"/>
            <a:ext cx="23542364" cy="6031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48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1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4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  <p:sp>
        <p:nvSpPr>
          <p:cNvPr id="1155" name="21, 22, 23, 24, 25..."/>
          <p:cNvSpPr txBox="1"/>
          <p:nvPr/>
        </p:nvSpPr>
        <p:spPr>
          <a:xfrm>
            <a:off x="14136334" y="3318953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21, 22, 23, 24, 25...</a:t>
            </a:r>
          </a:p>
        </p:txBody>
      </p:sp>
      <p:sp>
        <p:nvSpPr>
          <p:cNvPr id="1156" name="18, 19, 20"/>
          <p:cNvSpPr txBox="1"/>
          <p:nvPr/>
        </p:nvSpPr>
        <p:spPr>
          <a:xfrm>
            <a:off x="15035691" y="5816291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18, 19, 20</a:t>
            </a:r>
          </a:p>
        </p:txBody>
      </p:sp>
      <p:sp>
        <p:nvSpPr>
          <p:cNvPr id="1157" name="17, 16, 15, 14..."/>
          <p:cNvSpPr txBox="1"/>
          <p:nvPr/>
        </p:nvSpPr>
        <p:spPr>
          <a:xfrm>
            <a:off x="14816462" y="8313629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17, 16, 15, 14...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if-els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Example</a:t>
            </a:r>
          </a:p>
        </p:txBody>
      </p:sp>
      <p:pic>
        <p:nvPicPr>
          <p:cNvPr id="1162" name="eLRf9uRNvHn7rZhcIMbqzrbojQQw0nvGlljuvnB4fpoKKm1A1JKQTFW72v9NJtKj1Q1xtiUbFYaoS0yMQEk3uWtK8uPThpZNy3_n1I5-yo4Suwrjdn4xQaeUyBqRnzVNijBVLN1vrgo.png" descr="eLRf9uRNvHn7rZhcIMbqzrbojQQw0nvGlljuvnB4fpoKKm1A1JKQTFW72v9NJtKj1Q1xtiUbFYaoS0yMQEk3uWtK8uPThpZNy3_n1I5-yo4Suwrjdn4xQaeUyBqRnzVNijBVLN1vr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560" y="5009587"/>
            <a:ext cx="21203309" cy="69376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163" name="File: ammonia.pdb"/>
          <p:cNvSpPr txBox="1"/>
          <p:nvPr/>
        </p:nvSpPr>
        <p:spPr>
          <a:xfrm>
            <a:off x="2094325" y="3063593"/>
            <a:ext cx="746177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800"/>
              </a:lnSpc>
              <a:defRPr b="0"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File: ammonia.pdb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output_lines &lt;- c()…"/>
          <p:cNvSpPr txBox="1"/>
          <p:nvPr>
            <p:ph type="body" idx="13"/>
          </p:nvPr>
        </p:nvSpPr>
        <p:spPr>
          <a:xfrm>
            <a:off x="786411" y="3152818"/>
            <a:ext cx="23517218" cy="9448801"/>
          </a:xfrm>
          <a:prstGeom prst="rect">
            <a:avLst/>
          </a:prstGeom>
        </p:spPr>
        <p:txBody>
          <a:bodyPr/>
          <a:lstStyle/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output_lines &lt;- c()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(startsWith(line, "COMPND")) {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molecule_name &lt;- trimws(sub("COMPND", "", line))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molecule_name &lt;- paste0('"', molecule_name, '"') 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(startsWith(line, "ATOM")) {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unlist(strsplit(line, " +"))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# remove 1.00  0.00 at the end of the data lines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chemeClr val="accent1"/>
                </a:solidFill>
              </a:rPr>
              <a:t>if (endsWith(line, "  1.00  0.00")) {</a:t>
            </a:r>
            <a:endParaRPr b="1">
              <a:solidFill>
                <a:schemeClr val="accent1"/>
              </a:solidFill>
            </a:endParaR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processed &lt;- processed[1:(length(processed)-2)]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chemeClr val="accent1"/>
                </a:solidFill>
              </a:rPr>
              <a:t>}</a:t>
            </a:r>
            <a:endParaRPr b="1">
              <a:solidFill>
                <a:schemeClr val="accent1"/>
              </a:solidFill>
            </a:endParaR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paste(processed, collapse=",")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paste(c(pdbfilename, molecule_name, processed), collapse=",")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output_lines &lt;- c(output_lines, processed)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6" name="Extracting Info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Extracting Info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169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1170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grpSp>
        <p:nvGrpSpPr>
          <p:cNvPr id="1173" name="Group"/>
          <p:cNvGrpSpPr/>
          <p:nvPr/>
        </p:nvGrpSpPr>
        <p:grpSpPr>
          <a:xfrm>
            <a:off x="21524697" y="681572"/>
            <a:ext cx="2278502" cy="2278136"/>
            <a:chOff x="0" y="0"/>
            <a:chExt cx="2278501" cy="2278134"/>
          </a:xfrm>
        </p:grpSpPr>
        <p:sp>
          <p:nvSpPr>
            <p:cNvPr id="1171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72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3" grpId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1176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1179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1180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77012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21, "OK", "kick out")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"kick out" "OK"  "OK"  "kick out" "kick out" "kick out" "OK"  "OK"      </a:t>
            </a:r>
          </a:p>
        </p:txBody>
      </p:sp>
      <p:sp>
        <p:nvSpPr>
          <p:cNvPr id="1183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82" grpId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6578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1186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15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1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Warning message:…"/>
          <p:cNvSpPr txBox="1"/>
          <p:nvPr>
            <p:ph type="body" idx="13"/>
          </p:nvPr>
        </p:nvSpPr>
        <p:spPr>
          <a:xfrm>
            <a:off x="1167411" y="5416550"/>
            <a:ext cx="22049177" cy="288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package ‘_____’ was built under R version #.#.#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&gt; responses &lt;- c(1, 4, -9, 3, 2, 4, 1, -9)…"/>
          <p:cNvSpPr txBox="1"/>
          <p:nvPr>
            <p:ph type="body" idx="13"/>
          </p:nvPr>
        </p:nvSpPr>
        <p:spPr>
          <a:xfrm>
            <a:off x="772422" y="3614667"/>
            <a:ext cx="23304091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 &lt;- c(1, 4, -9, 3, 2, 4, 1, -9)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 &lt;- ifelse(responses == -9, NA, responses)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responses[responses == -9] &lt;- NA     </a:t>
            </a:r>
          </a:p>
        </p:txBody>
      </p:sp>
      <p:sp>
        <p:nvSpPr>
          <p:cNvPr id="1189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88" grpId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afi$memb_assoc &lt;-…"/>
          <p:cNvSpPr txBox="1"/>
          <p:nvPr>
            <p:ph type="body" idx="13"/>
          </p:nvPr>
        </p:nvSpPr>
        <p:spPr>
          <a:xfrm>
            <a:off x="772422" y="3614667"/>
            <a:ext cx="23304091" cy="77012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ifelse(is.na(safi$memb_assoc),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NA,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ifelse(safi$memb_assoc == "yes",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TRUE,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FALSE)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)</a:t>
            </a:r>
          </a:p>
        </p:txBody>
      </p:sp>
      <p:sp>
        <p:nvSpPr>
          <p:cNvPr id="1192" name="Nested 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1" grpId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195" name="Write an if-else statement that compares two variables, a or b, and prints the one that is larg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compares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b,</a:t>
            </a:r>
            <a:r>
              <a:t> and prints the one that is larger.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ifelse()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11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5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00006" fill="hold"/>
                                        <p:tgtEl>
                                          <p:spTgt spid="1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96"/>
                </p:tgtEl>
              </p:cMediaNode>
            </p:video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</a:t>
            </a:r>
            <a:r>
              <a:t>ifelse(</a:t>
            </a:r>
            <a:r>
              <a:t>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i</a:t>
            </a:r>
            <a:r>
              <a:t>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i</a:t>
            </a:r>
            <a:r>
              <a:t>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1203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  <p:sp>
        <p:nvSpPr>
          <p:cNvPr id="1204" name="for (foobar in 1:5) {…"/>
          <p:cNvSpPr txBox="1"/>
          <p:nvPr/>
        </p:nvSpPr>
        <p:spPr>
          <a:xfrm>
            <a:off x="12560174" y="3703543"/>
            <a:ext cx="11085637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(foobar in 1:5) {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print(foobar)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05" name="for (panda in 1:5) {…"/>
          <p:cNvSpPr txBox="1"/>
          <p:nvPr/>
        </p:nvSpPr>
        <p:spPr>
          <a:xfrm>
            <a:off x="12560174" y="8091824"/>
            <a:ext cx="11085637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(panda in 1:5) {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print(panda)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4" grpId="1"/>
      <p:bldP build="whole" bldLvl="1" animBg="1" rev="0" advAuto="0" spid="1205" grpId="2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10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1213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13" y="722555"/>
            <a:ext cx="20476574" cy="12270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print(paste(rownames(mtcars)[idx],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"fuel efficient", sep=": "))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print(paste(rownames(mtcars)[idx],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"NOT efficient", sep=": "))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20" name="for Loop: row inde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Loop: row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26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27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&gt; 1:nrow(mtcars)…"/>
          <p:cNvSpPr txBox="1"/>
          <p:nvPr>
            <p:ph type="body" idx="13"/>
          </p:nvPr>
        </p:nvSpPr>
        <p:spPr>
          <a:xfrm>
            <a:off x="1167411" y="5530850"/>
            <a:ext cx="22049177" cy="2654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1:nrow(mtcars)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 11 12 13 14 15 16 17 18 19 20 21 22 23 24 25 26 27 28 29 30 31 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[1] &quot;Mazda RX4: NOT efficient&quot;…"/>
          <p:cNvSpPr txBox="1"/>
          <p:nvPr>
            <p:ph type="body" idx="13"/>
          </p:nvPr>
        </p:nvSpPr>
        <p:spPr>
          <a:xfrm>
            <a:off x="1167411" y="-57151"/>
            <a:ext cx="22049177" cy="13830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"Honda Civic: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"Toyota Corolla: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"Toyota Corona: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"Dodge Challenger: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"AMC Javelin: NOT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27" name="Nested 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1232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37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42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45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1246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6" grpId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249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Write a function with a for loop to print out a multiplication table (up to 10) for an input number.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Example output for input of 8:</a:t>
            </a:r>
          </a:p>
          <a:p>
            <a:pPr defTabSz="817244">
              <a:defRPr sz="7128"/>
            </a:pPr>
            <a:r>
              <a:t>8 x 1 = 8</a:t>
            </a:r>
          </a:p>
          <a:p>
            <a:pPr defTabSz="817244">
              <a:defRPr sz="7128"/>
            </a:pPr>
            <a:r>
              <a:t>8 x 2 = 16</a:t>
            </a:r>
          </a:p>
          <a:p>
            <a:pPr defTabSz="817244">
              <a:defRPr sz="7128"/>
            </a:pPr>
            <a:r>
              <a:t>8 x 3 = 24</a:t>
            </a:r>
          </a:p>
          <a:p>
            <a:pPr defTabSz="817244">
              <a:defRPr sz="7128"/>
            </a:pPr>
            <a:r>
              <a:t>…</a:t>
            </a:r>
          </a:p>
          <a:p>
            <a:pPr defTabSz="817244">
              <a:defRPr sz="7128"/>
            </a:pPr>
            <a:r>
              <a:t>8 x 10 = 80</a:t>
            </a:r>
          </a:p>
        </p:txBody>
      </p:sp>
      <p:pic>
        <p:nvPicPr>
          <p:cNvPr id="125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0"/>
                </p:tgtEl>
              </p:cMediaNode>
            </p:video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30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8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%&gt;%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ipe Operator 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%&gt;%</a:t>
            </a:r>
          </a:p>
        </p:txBody>
      </p:sp>
      <p:sp>
        <p:nvSpPr>
          <p:cNvPr id="1257" name="Part of magrittr package…"/>
          <p:cNvSpPr txBox="1"/>
          <p:nvPr>
            <p:ph type="body" idx="13"/>
          </p:nvPr>
        </p:nvSpPr>
        <p:spPr>
          <a:xfrm>
            <a:off x="1167411" y="3155950"/>
            <a:ext cx="22049177" cy="5554980"/>
          </a:xfrm>
          <a:prstGeom prst="rect">
            <a:avLst/>
          </a:prstGeom>
        </p:spPr>
        <p:txBody>
          <a:bodyPr/>
          <a:lstStyle/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Part of magrittr package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Used throughout tidyverse set of packages (esp. dplyr)</a:t>
            </a:r>
          </a:p>
          <a:p>
            <a:pPr algn="l">
              <a:lnSpc>
                <a:spcPct val="130000"/>
              </a:lnSpc>
            </a:pPr>
          </a:p>
          <a:p>
            <a:pPr>
              <a:lnSpc>
                <a:spcPct val="1300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iris %&gt;% summarize()</a:t>
            </a:r>
          </a:p>
        </p:txBody>
      </p:sp>
      <p:sp>
        <p:nvSpPr>
          <p:cNvPr id="1258" name="Takes result of left hand side and…"/>
          <p:cNvSpPr txBox="1"/>
          <p:nvPr/>
        </p:nvSpPr>
        <p:spPr>
          <a:xfrm>
            <a:off x="2223585" y="11235592"/>
            <a:ext cx="199368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Takes result of left hand side and </a:t>
            </a:r>
          </a:p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makes it first argument to function on right hand side</a:t>
            </a:r>
          </a:p>
        </p:txBody>
      </p:sp>
      <p:grpSp>
        <p:nvGrpSpPr>
          <p:cNvPr id="1262" name="Group"/>
          <p:cNvGrpSpPr/>
          <p:nvPr/>
        </p:nvGrpSpPr>
        <p:grpSpPr>
          <a:xfrm>
            <a:off x="6184611" y="8956825"/>
            <a:ext cx="12840967" cy="1301258"/>
            <a:chOff x="0" y="0"/>
            <a:chExt cx="12840965" cy="1301257"/>
          </a:xfrm>
        </p:grpSpPr>
        <p:sp>
          <p:nvSpPr>
            <p:cNvPr id="1259" name="Line"/>
            <p:cNvSpPr/>
            <p:nvPr/>
          </p:nvSpPr>
          <p:spPr>
            <a:xfrm flipV="1">
              <a:off x="12840965" y="35751"/>
              <a:ext cx="1" cy="1265507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60" name="Line"/>
            <p:cNvSpPr/>
            <p:nvPr/>
          </p:nvSpPr>
          <p:spPr>
            <a:xfrm>
              <a:off x="0" y="1273509"/>
              <a:ext cx="12838699" cy="1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61" name="Line"/>
            <p:cNvSpPr/>
            <p:nvPr/>
          </p:nvSpPr>
          <p:spPr>
            <a:xfrm flipH="1">
              <a:off x="48912" y="0"/>
              <a:ext cx="1" cy="1242245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2" grpId="1"/>
      <p:bldP build="whole" bldLvl="1" animBg="1" rev="0" advAuto="0" spid="1258" grpId="2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Example:…"/>
          <p:cNvSpPr txBox="1"/>
          <p:nvPr>
            <p:ph type="body" idx="13"/>
          </p:nvPr>
        </p:nvSpPr>
        <p:spPr>
          <a:xfrm>
            <a:off x="1167411" y="4418910"/>
            <a:ext cx="22049177" cy="6527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</a:defRPr>
            </a:pPr>
            <a:r>
              <a:t>Example: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babynames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filter(name=='Mary' &amp; year &lt; 1900)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select(-prop)</a:t>
            </a:r>
          </a:p>
        </p:txBody>
      </p:sp>
      <p:sp>
        <p:nvSpPr>
          <p:cNvPr id="1265" name="String Commands Togeth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13439"/>
            </a:lvl1pPr>
          </a:lstStyle>
          <a:p>
            <a:pPr/>
            <a:r>
              <a:t>String Commands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 forth and lea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forth and learn!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1282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33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1289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1292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7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8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1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1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1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296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1297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1298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29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Table"/>
          <p:cNvGraphicFramePr/>
          <p:nvPr/>
        </p:nvGraphicFramePr>
        <p:xfrm>
          <a:off x="1560830" y="326390"/>
          <a:ext cx="22177693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library(lubridate)…"/>
          <p:cNvSpPr txBox="1"/>
          <p:nvPr>
            <p:ph type="body" idx="13"/>
          </p:nvPr>
        </p:nvSpPr>
        <p:spPr>
          <a:xfrm>
            <a:off x="1167411" y="1073150"/>
            <a:ext cx="23079068" cy="1156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# reorder columns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50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5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19" name="Basic Conce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t>Basic Concepts</a:t>
            </a:r>
          </a:p>
          <a:p>
            <a:pPr>
              <a:lnSpc>
                <a:spcPct val="170000"/>
              </a:lnSpc>
              <a:defRPr sz="8000"/>
            </a:pPr>
            <a:r>
              <a:t>Read R Code</a:t>
            </a:r>
          </a:p>
          <a:p>
            <a:pPr>
              <a:lnSpc>
                <a:spcPct val="170000"/>
              </a:lnSpc>
              <a:defRPr sz="8000"/>
            </a:pPr>
            <a:r>
              <a:t>Foundation to Learn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54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57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&amp;…"/>
          <p:cNvSpPr txBox="1"/>
          <p:nvPr>
            <p:ph type="body" idx="13"/>
          </p:nvPr>
        </p:nvSpPr>
        <p:spPr>
          <a:xfrm>
            <a:off x="1167411" y="3152818"/>
            <a:ext cx="5861926" cy="8331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&amp;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|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==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!=</a:t>
            </a:r>
          </a:p>
        </p:txBody>
      </p:sp>
      <p:sp>
        <p:nvSpPr>
          <p:cNvPr id="262" name="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Operators</a:t>
            </a:r>
          </a:p>
        </p:txBody>
      </p:sp>
      <p:sp>
        <p:nvSpPr>
          <p:cNvPr id="263" name="and…"/>
          <p:cNvSpPr txBox="1"/>
          <p:nvPr/>
        </p:nvSpPr>
        <p:spPr>
          <a:xfrm>
            <a:off x="6996710" y="3152818"/>
            <a:ext cx="8686377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and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equals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 equals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68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69" name="Dingbat Check"/>
          <p:cNvSpPr/>
          <p:nvPr/>
        </p:nvSpPr>
        <p:spPr>
          <a:xfrm>
            <a:off x="1729013" y="7795835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Dingbat Check"/>
          <p:cNvSpPr/>
          <p:nvPr/>
        </p:nvSpPr>
        <p:spPr>
          <a:xfrm>
            <a:off x="1729013" y="9901104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Dingbat X"/>
          <p:cNvSpPr/>
          <p:nvPr/>
        </p:nvSpPr>
        <p:spPr>
          <a:xfrm>
            <a:off x="1801670" y="34316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Dingbat X"/>
          <p:cNvSpPr/>
          <p:nvPr/>
        </p:nvSpPr>
        <p:spPr>
          <a:xfrm>
            <a:off x="1801670" y="5614377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4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5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6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6" grpId="8"/>
      <p:bldP build="whole" bldLvl="1" animBg="1" rev="0" advAuto="0" spid="272" grpId="3"/>
      <p:bldP build="whole" bldLvl="1" animBg="1" rev="0" advAuto="0" spid="273" grpId="2"/>
      <p:bldP build="whole" bldLvl="1" animBg="1" rev="0" advAuto="0" spid="269" grpId="5"/>
      <p:bldP build="whole" bldLvl="1" animBg="1" rev="0" advAuto="0" spid="271" grpId="1"/>
      <p:bldP build="whole" bldLvl="1" animBg="1" rev="0" advAuto="0" spid="274" grpId="4"/>
      <p:bldP build="whole" bldLvl="1" animBg="1" rev="0" advAuto="0" spid="275" grpId="6"/>
      <p:bldP build="whole" bldLvl="1" animBg="1" rev="0" advAuto="0" spid="270" grpId="7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281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82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287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288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2"/>
      <p:bldP build="whole" bldLvl="1" animBg="1" rev="0" advAuto="0" spid="288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294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x &lt;- c(1, 2, 3, 4, 5)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299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304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07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2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x &lt;- c(2, 3, 4, 5, 6)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c(2, 3, 4, 5, 6)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10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x &lt;- c(2, 3, 4, 5, 6)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c(2, 3, 4, 5, 6)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15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x &lt;- c(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c()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length(x)</a:t>
            </a:r>
          </a:p>
          <a:p>
            <a:pPr algn="l">
              <a:defRPr sz="7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"d")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length(x)</a:t>
            </a:r>
          </a:p>
          <a:p>
            <a:pPr algn="l">
              <a:defRPr sz="7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</a:t>
            </a:r>
          </a:p>
        </p:txBody>
      </p:sp>
      <p:sp>
        <p:nvSpPr>
          <p:cNvPr id="318" name="Length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321" name="Make a vector called family.  Put some names of your family members in the vecto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34694">
              <a:defRPr sz="6408"/>
            </a:pPr>
            <a:r>
              <a:t>Make a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.  Put some names of your family members in the vector.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Make another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.  Put the names of a few friends in the vector.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Use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length()</a:t>
            </a:r>
            <a:r>
              <a:t> function to get the length of each.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We'll use these vectors later, so make sure you're writing the code for them in a script file!</a:t>
            </a:r>
          </a:p>
        </p:txBody>
      </p:sp>
      <p:pic>
        <p:nvPicPr>
          <p:cNvPr id="32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amily &lt;- c(&quot;Casey&quot;, &quot;Henry&quot;, &quot;Denise&quot;, &quot;Jessica&quot;, &quot;Bob&quot;)…"/>
          <p:cNvSpPr txBox="1"/>
          <p:nvPr>
            <p:ph type="body" idx="13"/>
          </p:nvPr>
        </p:nvSpPr>
        <p:spPr>
          <a:xfrm>
            <a:off x="1167411" y="4362449"/>
            <a:ext cx="22714679" cy="499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family &lt;- c("Casey", "Henry", "Denise", "Jessica", "Bob")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friends &lt;- c("Sarah", "Matthew", "Denitta", "Heather")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length(family)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length(friends)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27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32" name="Vectorized Opera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Vectorized Operations</a:t>
            </a:r>
          </a:p>
        </p:txBody>
      </p:sp>
      <p:sp>
        <p:nvSpPr>
          <p:cNvPr id="333" name="Text"/>
          <p:cNvSpPr txBox="1"/>
          <p:nvPr/>
        </p:nvSpPr>
        <p:spPr>
          <a:xfrm>
            <a:off x="12081890" y="6577775"/>
            <a:ext cx="22021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6C6C6C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334" name="Learn more: https://bookdown.org/rdpeng/rprogdatascience/vectorized-operations.html"/>
          <p:cNvSpPr txBox="1"/>
          <p:nvPr/>
        </p:nvSpPr>
        <p:spPr>
          <a:xfrm>
            <a:off x="249946" y="12909636"/>
            <a:ext cx="1617611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6C6C6C"/>
                </a:solidFill>
              </a:defRPr>
            </a:pPr>
            <a:r>
              <a:t>Learn more: </a:t>
            </a:r>
            <a:r>
              <a:rPr u="sng">
                <a:hlinkClick r:id="rId2" invalidUrl="" action="" tgtFrame="" tooltip="" history="1" highlightClick="0" endSnd="0"/>
              </a:rPr>
              <a:t>https://bookdown.org/rdpeng/rprogdatascience/vectorized-operations.html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 4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 TRUE FALSE FALSE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 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FALSE FALSE FALSE</a:t>
            </a:r>
          </a:p>
        </p:txBody>
      </p:sp>
      <p:sp>
        <p:nvSpPr>
          <p:cNvPr id="337" name="Vectorized 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Vectorized 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&gt; x &lt;- c(10, 13, 9)…"/>
          <p:cNvSpPr txBox="1"/>
          <p:nvPr>
            <p:ph type="body" idx="13"/>
          </p:nvPr>
        </p:nvSpPr>
        <p:spPr>
          <a:xfrm>
            <a:off x="1167411" y="2837960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"Ohio"     "Illinois" "Indiana" </a:t>
            </a:r>
          </a:p>
        </p:txBody>
      </p:sp>
      <p:sp>
        <p:nvSpPr>
          <p:cNvPr id="340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45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4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00" fill="hold"/>
                                        <p:tgtEl>
                                          <p:spTgt spid="3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25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&gt; set.seed(1234)…"/>
          <p:cNvSpPr txBox="1"/>
          <p:nvPr>
            <p:ph type="body" idx="13"/>
          </p:nvPr>
        </p:nvSpPr>
        <p:spPr>
          <a:xfrm>
            <a:off x="1167411" y="171450"/>
            <a:ext cx="2271467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c(x1, 2, 3, 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53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56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57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828609" cy="10160001"/>
          </a:xfrm>
          <a:prstGeom prst="rect">
            <a:avLst/>
          </a:prstGeom>
        </p:spPr>
        <p:txBody>
          <a:bodyPr/>
          <a:lstStyle/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 "c"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FALSE FALSE FALSE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x[c(TRUE, TRUE, FALSE, FALSE, FALSE)]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 "b"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x[x &lt; "c"]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 "b"</a:t>
            </a:r>
          </a:p>
        </p:txBody>
      </p:sp>
      <p:sp>
        <p:nvSpPr>
          <p:cNvPr id="360" name="Indexing with Condi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with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x &lt;- c(-2, -1, 0, 1, 2, 3, 4, 5)…"/>
          <p:cNvSpPr txBox="1"/>
          <p:nvPr>
            <p:ph type="body" idx="13"/>
          </p:nvPr>
        </p:nvSpPr>
        <p:spPr>
          <a:xfrm>
            <a:off x="1167411" y="3152818"/>
            <a:ext cx="22828609" cy="9753601"/>
          </a:xfrm>
          <a:prstGeom prst="rect">
            <a:avLst/>
          </a:prstGeom>
        </p:spPr>
        <p:txBody>
          <a:bodyPr/>
          <a:lstStyle/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&lt;- c(-2, -1, 0, 1, 2, 3, 4, 5)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&gt;= 0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FALSE TRUE TRUE TRUE TRUE TRUE TRUE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&gt;= 0 &amp; x &lt; 3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FALSE TRUE TRUE TRUE FALSE FALSE FALSE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x[x &gt;= 0 &amp; x &lt; 3]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0  1  2</a:t>
            </a:r>
          </a:p>
        </p:txBody>
      </p:sp>
      <p:sp>
        <p:nvSpPr>
          <p:cNvPr id="363" name="Indexing with Condi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with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366" name="Starting with vectors made earli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5760"/>
            </a:pPr>
            <a:r>
              <a:t>Starting with vectors made earlier: </a:t>
            </a:r>
          </a:p>
          <a:p>
            <a:pPr defTabSz="660400">
              <a:defRPr sz="57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family </a:t>
            </a:r>
            <a:r>
              <a:t>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defTabSz="660400">
              <a:defRPr sz="5760"/>
            </a:pPr>
          </a:p>
          <a:p>
            <a:pPr defTabSz="660400">
              <a:defRPr sz="5760"/>
            </a:pPr>
            <a:r>
              <a:t>Make a third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favorites</a:t>
            </a:r>
            <a:r>
              <a:t> that has at least one element from each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 in it.  Add the elements to favorites by referencing elements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 by their index value.</a:t>
            </a:r>
          </a:p>
          <a:p>
            <a:pPr defTabSz="660400">
              <a:defRPr sz="5760"/>
            </a:pPr>
          </a:p>
          <a:p>
            <a:pPr defTabSz="660400">
              <a:defRPr sz="5760"/>
            </a:pPr>
            <a:r>
              <a:t>Hint: select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, select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, and then combine those selections into a new vector by putting them inside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c()</a:t>
            </a:r>
          </a:p>
        </p:txBody>
      </p:sp>
      <p:pic>
        <p:nvPicPr>
          <p:cNvPr id="36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family &lt;- c(&quot;Casey&quot;, &quot;Henry&quot;, &quot;Denise&quot;, &quot;Jessica&quot;, &quot;Bob&quot;)…"/>
          <p:cNvSpPr txBox="1"/>
          <p:nvPr>
            <p:ph type="body" idx="13"/>
          </p:nvPr>
        </p:nvSpPr>
        <p:spPr>
          <a:xfrm>
            <a:off x="1167411" y="4711699"/>
            <a:ext cx="22049177" cy="42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family &lt;- c("Casey", "Henry", "Denise", "Jessica", "Bob")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friends &lt;- c("Sarah", "Matthew", "Denitta", "Heather")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favorites &lt;- c(family[1:2], friends[1])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ndexing Named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Named Vectors</a:t>
            </a:r>
          </a:p>
        </p:txBody>
      </p:sp>
      <p:sp>
        <p:nvSpPr>
          <p:cNvPr id="372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73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Excluding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Excluding Values</a:t>
            </a:r>
          </a:p>
        </p:txBody>
      </p:sp>
      <p:sp>
        <p:nvSpPr>
          <p:cNvPr id="376" name="y &lt;- c(&quot;a&quot;, &quot;b&quot;, &quot;a&quot;, &quot;b&quot;, &quot;a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y &lt;- c("a", "b", "a", "b", "a")</a:t>
            </a:r>
          </a:p>
        </p:txBody>
      </p:sp>
      <p:graphicFrame>
        <p:nvGraphicFramePr>
          <p:cNvPr id="377" name="Table"/>
          <p:cNvGraphicFramePr/>
          <p:nvPr/>
        </p:nvGraphicFramePr>
        <p:xfrm>
          <a:off x="3199423" y="5859947"/>
          <a:ext cx="17997854" cy="670954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506630"/>
                <a:gridCol w="8478524"/>
              </a:tblGrid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"a"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y[2:length(y)]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"a"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y[c(-1,-3)]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1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moving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Removing Values</a:t>
            </a:r>
          </a:p>
        </p:txBody>
      </p:sp>
      <p:sp>
        <p:nvSpPr>
          <p:cNvPr id="380" name="y &lt;- c(&quot;a&quot;, &quot;b&quot;, &quot;c&quot;, &quot;d&quot;, &quot;e&quot;)…"/>
          <p:cNvSpPr txBox="1"/>
          <p:nvPr>
            <p:ph type="body" idx="1"/>
          </p:nvPr>
        </p:nvSpPr>
        <p:spPr>
          <a:xfrm>
            <a:off x="1689100" y="3149600"/>
            <a:ext cx="21005800" cy="9644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c("a", "b", "c", "d", "e")</a:t>
            </a: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y[-1:-3]</a:t>
            </a: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</a:t>
            </a:r>
          </a:p>
          <a:p>
            <a:pPr lvl="1" marL="0" indent="22860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"d" "e"</a:t>
            </a:r>
            <a:endParaRPr>
              <a:solidFill>
                <a:schemeClr val="accent6"/>
              </a:solidFill>
            </a:endParaRP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83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8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et.seed(1234)…"/>
          <p:cNvSpPr txBox="1"/>
          <p:nvPr>
            <p:ph type="body" idx="13"/>
          </p:nvPr>
        </p:nvSpPr>
        <p:spPr>
          <a:xfrm>
            <a:off x="930019" y="520700"/>
            <a:ext cx="2328981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rnorm(20,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x1 that are less than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x1[x1 &lt; 0]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x2 that are greater than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&gt; 1]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Trim x2 to the first 5 elements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x2[1:5]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last element of x1; hint: use length()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x1[length(x1)]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all but the third and fifth elements of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x1[c(-3, -5)]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89" name="x &lt;- c(&quot;a&quot;, &quot;b&quot;, &quot;c&quot;, &quot;d&quot;, &quot;e&quot;)…"/>
          <p:cNvSpPr txBox="1"/>
          <p:nvPr>
            <p:ph type="body" sz="quarter" idx="1"/>
          </p:nvPr>
        </p:nvSpPr>
        <p:spPr>
          <a:xfrm>
            <a:off x="1689100" y="3149600"/>
            <a:ext cx="21005800" cy="259165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 </a:t>
            </a:r>
          </a:p>
          <a:p>
            <a: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c("a", "b", "a", "b", "a")</a:t>
            </a:r>
          </a:p>
        </p:txBody>
      </p:sp>
      <p:graphicFrame>
        <p:nvGraphicFramePr>
          <p:cNvPr id="390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match('b',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match('b', y)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0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95885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"b" "c" "d" "e"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x[2:3] &lt;- c("o", "o")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"o" "o" "d" "e"</a:t>
            </a:r>
          </a:p>
        </p:txBody>
      </p:sp>
      <p:sp>
        <p:nvSpPr>
          <p:cNvPr id="395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64262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x[1:3]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"w" "w" "d" "e"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398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x &lt;- c(1, 2, 3, 4, 5, 6, 7, 8, 9, 10, 11)…"/>
          <p:cNvSpPr txBox="1"/>
          <p:nvPr>
            <p:ph type="body" idx="13"/>
          </p:nvPr>
        </p:nvSpPr>
        <p:spPr>
          <a:xfrm>
            <a:off x="1167411" y="3152818"/>
            <a:ext cx="22049177" cy="56642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5, 6, 7, 8, 9, 10, 11)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x[1:5] &lt;- c(100,200)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x[1:5] &lt;- c(100, 200) :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number of items to replace is not a multiple of replacement length</a:t>
            </a:r>
          </a:p>
        </p:txBody>
      </p:sp>
      <p:sp>
        <p:nvSpPr>
          <p:cNvPr id="401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x &lt;- 1:20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&lt;- 1:20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1  2  3  4  5  6  7  8  9 10 11 12 13 14 15 16 17 18 19 20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x[30] &lt;- 100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2   3   4   5   6   7   8   9  10  11  12  13  14  15  16  17  18  19  20  NA  NA  NA  NA  NA  NA  NA  NA  NA 100</a:t>
            </a:r>
          </a:p>
        </p:txBody>
      </p:sp>
      <p:sp>
        <p:nvSpPr>
          <p:cNvPr id="404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x &lt;- c(&quot;a&quot;, &quot;b&quot;, &quot;a&quot;, &quot;b&quot;, &quot;a&quot;)…"/>
          <p:cNvSpPr txBox="1"/>
          <p:nvPr>
            <p:ph type="body" idx="13"/>
          </p:nvPr>
        </p:nvSpPr>
        <p:spPr>
          <a:xfrm>
            <a:off x="1167411" y="3152818"/>
            <a:ext cx="22049177" cy="87884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"a", "b", "a")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x[x == "b"] &lt;- "z"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"z"  "a"  "z"  "a"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5, 6, 7, 8, 9, 10, 11)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x[x &gt; 5] &lt;- 0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1  2  3  4  5  0  0  0  0  0  0</a:t>
            </a:r>
          </a:p>
        </p:txBody>
      </p:sp>
      <p:sp>
        <p:nvSpPr>
          <p:cNvPr id="407" name="Replac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Replacing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xercise B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B3</a:t>
            </a:r>
          </a:p>
        </p:txBody>
      </p:sp>
      <p:sp>
        <p:nvSpPr>
          <p:cNvPr id="410" name="Open exercises/exerciseB3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exercises/exerciseB3.R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41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35" name="#rstats…"/>
          <p:cNvSpPr txBox="1"/>
          <p:nvPr>
            <p:ph type="body" idx="13"/>
          </p:nvPr>
        </p:nvSpPr>
        <p:spPr>
          <a:xfrm>
            <a:off x="1167411" y="2852376"/>
            <a:ext cx="22929389" cy="10281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90000"/>
              </a:lnSpc>
              <a:defRPr sz="6200"/>
            </a:pPr>
            <a:r>
              <a:t>       #rstats</a:t>
            </a:r>
          </a:p>
          <a:p>
            <a:pPr algn="l">
              <a:lnSpc>
                <a:spcPct val="190000"/>
              </a:lnSpc>
              <a:defRPr sz="6200"/>
            </a:pPr>
            <a:r>
              <a:t>Northwestern R User Group (Evanston):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  <a:r>
              <a:t> </a:t>
            </a:r>
          </a:p>
          <a:p>
            <a:pPr algn="l">
              <a:lnSpc>
                <a:spcPct val="190000"/>
              </a:lnSpc>
              <a:defRPr sz="6200"/>
            </a:pPr>
            <a:r>
              <a:t>Chicago R User Group: https://www.meetup.com/ChicagoRUG/   </a:t>
            </a:r>
          </a:p>
          <a:p>
            <a:pPr algn="l">
              <a:defRPr sz="6200"/>
            </a:pPr>
            <a:r>
              <a:t>            </a:t>
            </a:r>
            <a:r>
              <a:rPr>
                <a:hlinkClick r:id="rId3" invalidUrl="" action="" tgtFrame="" tooltip="" history="1" highlightClick="0" endSnd="0"/>
              </a:rPr>
              <a:t>https://rladies.org/</a:t>
            </a:r>
          </a:p>
          <a:p>
            <a:pPr algn="l">
              <a:defRPr sz="6200"/>
            </a:pPr>
            <a:r>
              <a:t>            https://www.meetup.com/rladies-chicago/</a:t>
            </a:r>
          </a:p>
          <a:p>
            <a:pPr algn="l">
              <a:lnSpc>
                <a:spcPct val="190000"/>
              </a:lnSpc>
              <a:spcBef>
                <a:spcPts val="4900"/>
              </a:spcBef>
              <a:defRPr sz="6200"/>
            </a:pPr>
            <a:r>
              <a:t>RStudio Community   </a:t>
            </a:r>
            <a:r>
              <a:rPr>
                <a:hlinkClick r:id="rId4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190000"/>
              </a:lnSpc>
              <a:defRPr sz="6200"/>
            </a:pPr>
            <a:r>
              <a:t>R Bloggers  </a:t>
            </a:r>
            <a:r>
              <a:rPr>
                <a:hlinkClick r:id="rId5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497" y="7923756"/>
            <a:ext cx="2049475" cy="204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twitter.png" descr="twitt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4293" y="2814953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x1 &lt;- c(-1.2,  0.27,  1.08, -2.34,  0.42)…"/>
          <p:cNvSpPr txBox="1"/>
          <p:nvPr>
            <p:ph type="body" idx="13"/>
          </p:nvPr>
        </p:nvSpPr>
        <p:spPr>
          <a:xfrm>
            <a:off x="930019" y="171450"/>
            <a:ext cx="2328981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c(-1.2,  0.27,  1.08, -2.34,  0.42)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c(18, 20, 21, 20, 24, 26, 27, 25, 24, 26, 26, 24, 23, 22, 40, 30)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Use %in% to determine whether the value 20 is in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30 %in%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Find the first index of the value 24 in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match(24, 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third value in x1 to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x[3] &lt;- 5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first and second values in x1 to 1 and 2 respectively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x[1:2] &lt;- c(1, 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replace all values of 24 in x2 with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== 24] &lt;- 0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416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419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509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</p:txBody>
      </p:sp>
      <p:sp>
        <p:nvSpPr>
          <p:cNvPr id="422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9601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0      0      1     0      1     0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425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509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counts[!is.na(counts)]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1  2  5  3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counts[!is.na(counts)]</a:t>
            </a:r>
          </a:p>
        </p:txBody>
      </p:sp>
      <p:sp>
        <p:nvSpPr>
          <p:cNvPr id="428" name="Removing 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Removing 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431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434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43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440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443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44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4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4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.seed(2345)…"/>
          <p:cNvSpPr txBox="1"/>
          <p:nvPr>
            <p:ph type="body" idx="13"/>
          </p:nvPr>
        </p:nvSpPr>
        <p:spPr>
          <a:xfrm>
            <a:off x="560742" y="749300"/>
            <a:ext cx="23520103" cy="1221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set.seed(2345)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sample(c("pig","cow","horse","duck",NA), 30, replace=TRUE)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displaying the contents and get the length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length(animals)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animals to show counts of each 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missing elements in animals?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elements are not missing?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sum(!is.na(animals))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missing values from 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animals[!is.na(animals)]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449" name="Categorical data…"/>
          <p:cNvSpPr txBox="1"/>
          <p:nvPr>
            <p:ph type="body" idx="1"/>
          </p:nvPr>
        </p:nvSpPr>
        <p:spPr>
          <a:xfrm>
            <a:off x="1689100" y="3149600"/>
            <a:ext cx="21005800" cy="996427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Why Facto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Factors?</a:t>
            </a:r>
          </a:p>
        </p:txBody>
      </p:sp>
      <p:sp>
        <p:nvSpPr>
          <p:cNvPr id="452" name="Proper way to represent categorical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Proper way to represent categorical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Keep ordered categories in order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Allows for logical comparisons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Will be handled correctly in statistical formulas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Factors are converted automatically to a series of indicator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Some functions treat all character data as factors</a:t>
            </a:r>
          </a:p>
          <a:p>
            <a:pPr lvl="1" marL="1809750" indent="-603250" defTabSz="784225">
              <a:lnSpc>
                <a:spcPct val="130000"/>
              </a:lnSpc>
              <a:defRPr sz="5700"/>
            </a:pPr>
            <a:r>
              <a:t>You can't avoid them, so need to understand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&gt; mycolors &lt;- 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93472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 &lt;- c("red", "blue", "green", "red", "red", "blue")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"red"   "blue"  "green" "red"   "red"   "blue"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[1:6] "red" "blue" "green" "red" "red" "blue"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 &lt;- factor(mycolors)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Factor w/ 3 levels "blue","green",..: 3 1 2 3 3 1</a:t>
            </a:r>
          </a:p>
        </p:txBody>
      </p:sp>
      <p:sp>
        <p:nvSpPr>
          <p:cNvPr id="455" name="Character vs. Facto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 vs. Factor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0932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3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happens if we set levels?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c("red", "blue", "green")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3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</a:t>
            </a:r>
          </a:p>
        </p:txBody>
      </p:sp>
      <p:sp>
        <p:nvSpPr>
          <p:cNvPr id="458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21018670" y="9044337"/>
            <a:ext cx="2278502" cy="2278136"/>
            <a:chOff x="0" y="0"/>
            <a:chExt cx="2278501" cy="2278134"/>
          </a:xfrm>
        </p:grpSpPr>
        <p:sp>
          <p:nvSpPr>
            <p:cNvPr id="459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60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  <p:sp>
        <p:nvSpPr>
          <p:cNvPr id="462" name="Line"/>
          <p:cNvSpPr/>
          <p:nvPr/>
        </p:nvSpPr>
        <p:spPr>
          <a:xfrm flipH="1" flipV="1">
            <a:off x="5196477" y="5504320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3" name="Line"/>
          <p:cNvSpPr/>
          <p:nvPr/>
        </p:nvSpPr>
        <p:spPr>
          <a:xfrm flipH="1" flipV="1">
            <a:off x="7230117" y="5351446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4" name="Line"/>
          <p:cNvSpPr/>
          <p:nvPr/>
        </p:nvSpPr>
        <p:spPr>
          <a:xfrm flipH="1" flipV="1">
            <a:off x="9506482" y="5350164"/>
            <a:ext cx="6461103" cy="3955761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5"/>
      <p:bldP build="whole" bldLvl="1" animBg="1" rev="0" advAuto="0" spid="463" grpId="3"/>
      <p:bldP build="whole" bldLvl="1" animBg="1" rev="0" advAuto="0" spid="462" grpId="4"/>
      <p:bldP build="p" bldLvl="1" animBg="1" rev="0" advAuto="0" spid="457" grpId="1"/>
      <p:bldP build="whole" bldLvl="1" animBg="1" rev="0" advAuto="0" spid="464" grpId="2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960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69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68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&gt; mycolors…"/>
          <p:cNvSpPr txBox="1"/>
          <p:nvPr>
            <p:ph type="body" idx="13"/>
          </p:nvPr>
        </p:nvSpPr>
        <p:spPr>
          <a:xfrm>
            <a:off x="1167411" y="3152818"/>
            <a:ext cx="22049177" cy="81280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mycolors[4] &lt;- "green"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74" name="Assigning Factor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Assigning Factor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`[&lt;-.factor`(`*tmp*`, 1, value = "pink") 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invalid factor level, NA generated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77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76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677401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 "pink" to levels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c(levels(mycolors), "pink")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 set value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 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 pink</a:t>
            </a:r>
          </a:p>
        </p:txBody>
      </p:sp>
      <p:sp>
        <p:nvSpPr>
          <p:cNvPr id="480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